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Source Code Pro"/>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SourceCodePro-bold.fntdata"/><Relationship Id="rId23" Type="http://schemas.openxmlformats.org/officeDocument/2006/relationships/slide" Target="slides/slide18.xml"/><Relationship Id="rId45" Type="http://schemas.openxmlformats.org/officeDocument/2006/relationships/font" Target="fonts/SourceCode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Hei og velkommen til forberedelseskurs i programmering, også kjent som sommerkurs i programmering, 2018.</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d97dec8e6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Google Shape;107;g3d97dec8e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Snakk med sidemannen og diskuter disse punktene, så tar vi en oppsummering om noen minutter.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d924224e1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Google Shape;113;g3d924224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Felt markert med rød linje er menyen.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d924224e1_1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Google Shape;121;g3d924224e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d924224e1_1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Google Shape;128;g3d924224e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d97dec8e6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d97dec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 webside bør i prinsipp ha ett formål. Eksempelvis informasjon, salg eller underholdning. Skal man ha flere formål, bør dette gjøres enten ved flere sider eller klare skiller mellom formålene.</a:t>
            </a:r>
            <a:endParaRPr/>
          </a:p>
          <a:p>
            <a:pPr indent="0" lvl="0" marL="0">
              <a:spcBef>
                <a:spcPts val="0"/>
              </a:spcBef>
              <a:spcAft>
                <a:spcPts val="0"/>
              </a:spcAft>
              <a:buNone/>
            </a:pPr>
            <a:r>
              <a:rPr lang="en"/>
              <a:t>Det bør være enkelt å manøvrere gjennom siden, og lett å identifisere hva man skal gjøre på siden.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d97dec8e6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3d97dec8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d924224e1_1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Google Shape;147;g3d924224e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 står for Hyper Text Markup Language og brukes for å presentere strukturert data. Enkelt forklart er det for å bygge opp skjelettet av en nettside.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d97dec8e6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Google Shape;153;g3d97dec8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Doctype forklarer nettleseren at dette er et HTML-dokument</a:t>
            </a:r>
            <a:endParaRPr/>
          </a:p>
          <a:p>
            <a:pPr indent="0" lvl="0" marL="0" rtl="0">
              <a:spcBef>
                <a:spcPts val="0"/>
              </a:spcBef>
              <a:spcAft>
                <a:spcPts val="0"/>
              </a:spcAft>
              <a:buNone/>
            </a:pPr>
            <a:r>
              <a:rPr lang="en"/>
              <a:t>Head inneholder en rekke informasjon som brukes i dokumentet</a:t>
            </a:r>
            <a:endParaRPr/>
          </a:p>
          <a:p>
            <a:pPr indent="0" lvl="0" marL="0" rtl="0">
              <a:spcBef>
                <a:spcPts val="0"/>
              </a:spcBef>
              <a:spcAft>
                <a:spcPts val="0"/>
              </a:spcAft>
              <a:buNone/>
            </a:pPr>
            <a:r>
              <a:rPr lang="en"/>
              <a:t>Det som står inne i body er det som presenteres </a:t>
            </a:r>
            <a:endParaRPr/>
          </a:p>
          <a:p>
            <a:pPr indent="0" lvl="0" marL="0" rtl="0">
              <a:spcBef>
                <a:spcPts val="0"/>
              </a:spcBef>
              <a:spcAft>
                <a:spcPts val="0"/>
              </a:spcAft>
              <a:buNone/>
            </a:pPr>
            <a:r>
              <a:rPr lang="en"/>
              <a:t>H1 er en form for Header, eller overskrifter. H1 er den største, og det går til h6, som er en veldig liten “overskrift”</a:t>
            </a:r>
            <a:endParaRPr/>
          </a:p>
          <a:p>
            <a:pPr indent="0" lvl="0" marL="0" rtl="0">
              <a:spcBef>
                <a:spcPts val="0"/>
              </a:spcBef>
              <a:spcAft>
                <a:spcPts val="0"/>
              </a:spcAft>
              <a:buNone/>
            </a:pPr>
            <a:r>
              <a:rPr lang="en"/>
              <a:t>P står for paragraph, eller avsnitt på norsk. P-tagen brukes til å skrive tekst, og skille mellom avsnitt i teksten. P er vel en av de mest brukte elementene innad i HTML.</a:t>
            </a:r>
            <a:endParaRPr/>
          </a:p>
          <a:p>
            <a:pPr indent="0" lvl="0" marL="0" rtl="0">
              <a:spcBef>
                <a:spcPts val="0"/>
              </a:spcBef>
              <a:spcAft>
                <a:spcPts val="0"/>
              </a:spcAft>
              <a:buNone/>
            </a:pPr>
            <a:r>
              <a:rPr lang="en"/>
              <a:t>A står for “anchor” og inneholder en “hyperlink”, eller lenke, til et nettsted eller element.</a:t>
            </a:r>
            <a:endParaRPr/>
          </a:p>
          <a:p>
            <a:pPr indent="0" lvl="0" marL="0" rtl="0">
              <a:spcBef>
                <a:spcPts val="0"/>
              </a:spcBef>
              <a:spcAft>
                <a:spcPts val="0"/>
              </a:spcAft>
              <a:buNone/>
            </a:pPr>
            <a:r>
              <a:rPr lang="en"/>
              <a:t>Div, division/section, er et element som brukes for å definere en inndeling av elementer. Brukes for det meste som “wrapper” for å gruppere andre elementer og å “style”, eller designe, disse gruppene med elementer.</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d97dec8e6_1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Google Shape;160;g3d97dec8e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Elementer som ikke trenger /&gt; kalles “self closing tags”</a:t>
            </a:r>
            <a:endParaRPr/>
          </a:p>
          <a:p>
            <a:pPr indent="0" lvl="0" marL="0">
              <a:spcBef>
                <a:spcPts val="0"/>
              </a:spcBef>
              <a:spcAft>
                <a:spcPts val="0"/>
              </a:spcAft>
              <a:buNone/>
            </a:pPr>
            <a:r>
              <a:rPr lang="en"/>
              <a:t>Tomme elementer brukes som midlertidige “placeholders”, for å holde av plass til fremtidig innhold. De følger samme regler som vanlige elementer, og styles på samme måte.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da702e94d_1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Google Shape;169;g3da702e94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Mer om id og class senere.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d924224e1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Google Shape;58;g3d924224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Hvem er vi?</a:t>
            </a:r>
            <a:endParaRPr/>
          </a:p>
          <a:p>
            <a:pPr indent="0" lvl="0" marL="0" rtl="0">
              <a:spcBef>
                <a:spcPts val="0"/>
              </a:spcBef>
              <a:spcAft>
                <a:spcPts val="0"/>
              </a:spcAft>
              <a:buNone/>
            </a:pPr>
            <a:r>
              <a:rPr lang="en"/>
              <a:t>	Tommy forklarer litt om seg selv: 25 år Dataingeniør 3.år, utdannet telekommunikasjonsmontør og begynte på forkurs her etter læretiden</a:t>
            </a:r>
            <a:endParaRPr/>
          </a:p>
          <a:p>
            <a:pPr indent="0" lvl="0" marL="0" rtl="0">
              <a:spcBef>
                <a:spcPts val="0"/>
              </a:spcBef>
              <a:spcAft>
                <a:spcPts val="0"/>
              </a:spcAft>
              <a:buNone/>
            </a:pPr>
            <a:r>
              <a:rPr lang="en"/>
              <a:t>	Andreas forklarer litt om seg selv.</a:t>
            </a:r>
            <a:endParaRPr/>
          </a:p>
          <a:p>
            <a:pPr indent="0" lvl="0" marL="0" rtl="0">
              <a:spcBef>
                <a:spcPts val="0"/>
              </a:spcBef>
              <a:spcAft>
                <a:spcPts val="0"/>
              </a:spcAft>
              <a:buNone/>
            </a:pPr>
            <a:r>
              <a:rPr lang="en"/>
              <a:t>	Dusan forklarer litt om seg selv.</a:t>
            </a:r>
            <a:endParaRPr/>
          </a:p>
          <a:p>
            <a:pPr indent="0" lvl="0" marL="0" rtl="0">
              <a:spcBef>
                <a:spcPts val="0"/>
              </a:spcBef>
              <a:spcAft>
                <a:spcPts val="0"/>
              </a:spcAft>
              <a:buNone/>
            </a:pPr>
            <a:r>
              <a:t/>
            </a:r>
            <a:endParaRPr/>
          </a:p>
          <a:p>
            <a:pPr indent="0" lvl="0" marL="0" rtl="0">
              <a:spcBef>
                <a:spcPts val="0"/>
              </a:spcBef>
              <a:spcAft>
                <a:spcPts val="0"/>
              </a:spcAft>
              <a:buNone/>
            </a:pPr>
            <a:r>
              <a:rPr lang="en"/>
              <a:t>Hvorfor er vi her?</a:t>
            </a:r>
            <a:endParaRPr/>
          </a:p>
          <a:p>
            <a:pPr indent="0" lvl="0" marL="0" rtl="0">
              <a:spcBef>
                <a:spcPts val="0"/>
              </a:spcBef>
              <a:spcAft>
                <a:spcPts val="0"/>
              </a:spcAft>
              <a:buNone/>
            </a:pPr>
            <a:r>
              <a:rPr lang="en"/>
              <a:t>	Vi vet at det å lære å programmere er vanskelig, og det er mye å sette seg inn i.</a:t>
            </a:r>
            <a:endParaRPr/>
          </a:p>
          <a:p>
            <a:pPr indent="0" lvl="0" marL="0" rtl="0">
              <a:spcBef>
                <a:spcPts val="0"/>
              </a:spcBef>
              <a:spcAft>
                <a:spcPts val="0"/>
              </a:spcAft>
              <a:buNone/>
            </a:pPr>
            <a:r>
              <a:rPr lang="en"/>
              <a:t>	Derfor ønsker vi å tilby dette kurset for nye studenter på institutt for informasjonsteknologi, og eventuelle andre som vil være med, for å gi dere en smakebit av hva som kommer utover deres studier.</a:t>
            </a:r>
            <a:endParaRPr/>
          </a:p>
          <a:p>
            <a:pPr indent="0" lvl="0" marL="0" rtl="0">
              <a:spcBef>
                <a:spcPts val="0"/>
              </a:spcBef>
              <a:spcAft>
                <a:spcPts val="0"/>
              </a:spcAft>
              <a:buNone/>
            </a:pPr>
            <a:r>
              <a:rPr lang="en"/>
              <a:t>	Vi vet at en uke, eller fem dager, ikke er noe god tid på å lære programmering, så det er ikke forventet at dere skal kunne programmering ved kursets slutt.</a:t>
            </a:r>
            <a:endParaRPr/>
          </a:p>
          <a:p>
            <a:pPr indent="0" lvl="0" marL="0" rtl="0">
              <a:spcBef>
                <a:spcPts val="0"/>
              </a:spcBef>
              <a:spcAft>
                <a:spcPts val="0"/>
              </a:spcAft>
              <a:buNone/>
            </a:pPr>
            <a:r>
              <a:rPr lang="en"/>
              <a:t>	Det vi forventer er at dere har lært litt om programmering og webdesign, og bygget et grunnlag dere kan jobbe videre med.</a:t>
            </a:r>
            <a:endParaRPr/>
          </a:p>
          <a:p>
            <a:pPr indent="0" lvl="0" marL="0" rtl="0">
              <a:spcBef>
                <a:spcPts val="0"/>
              </a:spcBef>
              <a:spcAft>
                <a:spcPts val="0"/>
              </a:spcAft>
              <a:buNone/>
            </a:pPr>
            <a:r>
              <a:t/>
            </a:r>
            <a:endParaRPr/>
          </a:p>
          <a:p>
            <a:pPr indent="0" lvl="0" marL="0" rtl="0">
              <a:spcBef>
                <a:spcPts val="0"/>
              </a:spcBef>
              <a:spcAft>
                <a:spcPts val="0"/>
              </a:spcAft>
              <a:buNone/>
            </a:pPr>
            <a:r>
              <a:rPr lang="en"/>
              <a:t>Hva skal vi gjøre?</a:t>
            </a:r>
            <a:endParaRPr/>
          </a:p>
          <a:p>
            <a:pPr indent="0" lvl="0" marL="0" rtl="0">
              <a:spcBef>
                <a:spcPts val="0"/>
              </a:spcBef>
              <a:spcAft>
                <a:spcPts val="0"/>
              </a:spcAft>
              <a:buNone/>
            </a:pPr>
            <a:r>
              <a:rPr lang="en"/>
              <a:t>	Denne uken skal vi ta en titt på webutvikling.</a:t>
            </a:r>
            <a:endParaRPr/>
          </a:p>
          <a:p>
            <a:pPr indent="0" lvl="0" marL="0" rtl="0">
              <a:spcBef>
                <a:spcPts val="0"/>
              </a:spcBef>
              <a:spcAft>
                <a:spcPts val="0"/>
              </a:spcAft>
              <a:buNone/>
            </a:pPr>
            <a:r>
              <a:rPr lang="en"/>
              <a:t>	Dette innebærer webdesign og en del programmering.</a:t>
            </a:r>
            <a:endParaRPr/>
          </a:p>
          <a:p>
            <a:pPr indent="0" lvl="0" marL="0" rtl="0">
              <a:spcBef>
                <a:spcPts val="0"/>
              </a:spcBef>
              <a:spcAft>
                <a:spcPts val="0"/>
              </a:spcAft>
              <a:buNone/>
            </a:pPr>
            <a:r>
              <a:t/>
            </a:r>
            <a:endParaRPr/>
          </a:p>
          <a:p>
            <a:pPr indent="0" lvl="0" marL="0" rtl="0">
              <a:spcBef>
                <a:spcPts val="0"/>
              </a:spcBef>
              <a:spcAft>
                <a:spcPts val="0"/>
              </a:spcAft>
              <a:buNone/>
            </a:pPr>
            <a:r>
              <a:rPr lang="en"/>
              <a:t>Vi har lagt opp dette kurset slik at det skal være mest mulig interaktivt, med praktiske oppgaver og relevante forelesninger.</a:t>
            </a:r>
            <a:endParaRPr/>
          </a:p>
          <a:p>
            <a:pPr indent="0" lvl="0" marL="0" rtl="0">
              <a:spcBef>
                <a:spcPts val="0"/>
              </a:spcBef>
              <a:spcAft>
                <a:spcPts val="0"/>
              </a:spcAft>
              <a:buNone/>
            </a:pPr>
            <a:r>
              <a:rPr lang="en"/>
              <a:t>Vi ønsker at dere stiller spørsmål dersom det er noe som er uklart eller noe dere lurer på.</a:t>
            </a:r>
            <a:endParaRPr/>
          </a:p>
          <a:p>
            <a:pPr indent="0" lvl="0" marL="0" rtl="0">
              <a:spcBef>
                <a:spcPts val="0"/>
              </a:spcBef>
              <a:spcAft>
                <a:spcPts val="0"/>
              </a:spcAft>
              <a:buNone/>
            </a:pPr>
            <a:r>
              <a:rPr lang="en"/>
              <a:t>	Prøv likevel å holde spørsmål relevant til forelesningen.</a:t>
            </a:r>
            <a:endParaRPr/>
          </a:p>
          <a:p>
            <a:pPr indent="0" lvl="0" marL="0" rtl="0">
              <a:spcBef>
                <a:spcPts val="0"/>
              </a:spcBef>
              <a:spcAft>
                <a:spcPts val="0"/>
              </a:spcAft>
              <a:buNone/>
            </a:pPr>
            <a:r>
              <a:rPr lang="en"/>
              <a:t>	Andre spørsmål får man mulighet til å stille i pausene og i workshopen.</a:t>
            </a:r>
            <a:endParaRPr/>
          </a:p>
          <a:p>
            <a:pPr indent="0" lvl="0" marL="0" rtl="0">
              <a:spcBef>
                <a:spcPts val="0"/>
              </a:spcBef>
              <a:spcAft>
                <a:spcPts val="0"/>
              </a:spcAft>
              <a:buNone/>
            </a:pPr>
            <a:r>
              <a:t/>
            </a:r>
            <a:endParaRPr/>
          </a:p>
          <a:p>
            <a:pPr indent="0" lvl="0" marL="0" rtl="0">
              <a:spcBef>
                <a:spcPts val="0"/>
              </a:spcBef>
              <a:spcAft>
                <a:spcPts val="0"/>
              </a:spcAft>
              <a:buNone/>
            </a:pPr>
            <a:r>
              <a:rPr lang="en"/>
              <a:t>Om dere har noen forslag til forbedringer underveis i kurset, er du velkommen til å dele dette. Vi ønsker å tilby et best mulig kurs, og er fleksible med tanke på endringer.</a:t>
            </a:r>
            <a:endParaRPr/>
          </a:p>
          <a:p>
            <a:pPr indent="0" lvl="0" marL="0" rtl="0">
              <a:spcBef>
                <a:spcPts val="0"/>
              </a:spcBef>
              <a:spcAft>
                <a:spcPts val="0"/>
              </a:spcAft>
              <a:buNone/>
            </a:pPr>
            <a:r>
              <a:t/>
            </a:r>
            <a:endParaRPr/>
          </a:p>
          <a:p>
            <a:pPr indent="0" lvl="0" marL="0">
              <a:spcBef>
                <a:spcPts val="0"/>
              </a:spcBef>
              <a:spcAft>
                <a:spcPts val="0"/>
              </a:spcAft>
              <a:buNone/>
            </a:pPr>
            <a:r>
              <a:rPr lang="en"/>
              <a:t>Før vi starter med stoffet, ønsker jeg å få dere til å tenke litt på mandags morgen ved å stille noen spørsmål.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d97dec8e6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Google Shape;176;g3d97dec8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d97dec8e6_1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Google Shape;183;g3d97dec8e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d97dec8e6_1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Google Shape;190;g3d97dec8e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UTF-8 er et Unicode tegnsett, og inneholder en rekke tegn. Som for eksempel æ, ø og å.</a:t>
            </a:r>
            <a:endParaRPr/>
          </a:p>
          <a:p>
            <a:pPr indent="0" lvl="0" marL="0" rtl="0">
              <a:spcBef>
                <a:spcPts val="0"/>
              </a:spcBef>
              <a:spcAft>
                <a:spcPts val="0"/>
              </a:spcAft>
              <a:buNone/>
            </a:pPr>
            <a:r>
              <a:t/>
            </a:r>
            <a:endParaRPr/>
          </a:p>
          <a:p>
            <a:pPr indent="0" lvl="0" marL="0" rtl="0">
              <a:spcBef>
                <a:spcPts val="0"/>
              </a:spcBef>
              <a:spcAft>
                <a:spcPts val="0"/>
              </a:spcAft>
              <a:buNone/>
            </a:pPr>
            <a:r>
              <a:rPr lang="en"/>
              <a:t>Denne siden er litt kjedelig, så nå kan vi begynne å tenke på hvordan vi skal style for å gjøre den mer attraktiv.</a:t>
            </a:r>
            <a:endParaRPr/>
          </a:p>
          <a:p>
            <a:pPr indent="0" lvl="0" marL="0" rtl="0">
              <a:spcBef>
                <a:spcPts val="0"/>
              </a:spcBef>
              <a:spcAft>
                <a:spcPts val="0"/>
              </a:spcAft>
              <a:buNone/>
            </a:pPr>
            <a:r>
              <a:t/>
            </a:r>
            <a:endParaRPr/>
          </a:p>
          <a:p>
            <a:pPr indent="0" lvl="0" marL="0">
              <a:spcBef>
                <a:spcPts val="0"/>
              </a:spcBef>
              <a:spcAft>
                <a:spcPts val="0"/>
              </a:spcAft>
              <a:buNone/>
            </a:pPr>
            <a:r>
              <a:rPr lang="en"/>
              <a:t>Først skal vi ta et kjapt blikk på ren html, og hvorfor CSS er viktig.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d97dec8e6_2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Google Shape;198;g3d97dec8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 HTML inneholder all informasjon på nettsider, men det er ofte ikke presentert på en veldig fin visuell måte.</a:t>
            </a:r>
            <a:endParaRPr/>
          </a:p>
          <a:p>
            <a:pPr indent="0" lvl="0" marL="0" rtl="0">
              <a:spcBef>
                <a:spcPts val="0"/>
              </a:spcBef>
              <a:spcAft>
                <a:spcPts val="0"/>
              </a:spcAft>
              <a:buNone/>
            </a:pPr>
            <a:r>
              <a:rPr lang="en"/>
              <a:t>Kan noen gjette hvor denne HTML-en er fra?</a:t>
            </a:r>
            <a:endParaRPr/>
          </a:p>
          <a:p>
            <a:pPr indent="0" lvl="0" marL="0">
              <a:spcBef>
                <a:spcPts val="0"/>
              </a:spcBef>
              <a:spcAft>
                <a:spcPts val="0"/>
              </a:spcAft>
              <a:buNone/>
            </a:pPr>
            <a:r>
              <a:rPr lang="en"/>
              <a:t>Hadde noen av dere brukt en nettside som ser slikt ut til å lese nyhetssaker?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d97dec8e6_2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Google Shape;205;g3d97dec8e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Her ser dere siden med CSS.</a:t>
            </a:r>
            <a:endParaRPr>
              <a:solidFill>
                <a:schemeClr val="dk1"/>
              </a:solidFill>
            </a:endParaRPr>
          </a:p>
          <a:p>
            <a:pPr indent="0" lvl="0" marL="0">
              <a:spcBef>
                <a:spcPts val="0"/>
              </a:spcBef>
              <a:spcAft>
                <a:spcPts val="0"/>
              </a:spcAft>
              <a:buNone/>
            </a:pPr>
            <a:r>
              <a:rPr lang="en">
                <a:solidFill>
                  <a:schemeClr val="dk1"/>
                </a:solidFill>
              </a:rPr>
              <a:t>Det forrige bildet viste kun elementene i “headeren” på toppen av siden, markert i rødt.</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Eksempelet illustrerer hvor viktig CSS er i design av en nettside.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d924224e1_1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Google Shape;213;g3d924224e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CSS står for Cascading Style Sheets, eller gjennomgående stilark på norsk. Brukes til å beskrive presentasjon, enklere sagt: å style nettsider visuelt.</a:t>
            </a:r>
            <a:endParaRPr/>
          </a:p>
          <a:p>
            <a:pPr indent="0" lvl="0" marL="0">
              <a:spcBef>
                <a:spcPts val="0"/>
              </a:spcBef>
              <a:spcAft>
                <a:spcPts val="0"/>
              </a:spcAft>
              <a:buNone/>
            </a:pPr>
            <a:r>
              <a:rPr lang="en"/>
              <a:t>CSS fungerer på mange andre markeringsspråk, som for eksempel JavaFXML som dukker opp i Programutvikling.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da702e94d_1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Google Shape;219;g3da702e94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da702e94d_1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Google Shape;226;g3da702e94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da702e94d_1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Google Shape;233;g3da702e9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da702e94d_1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Google Shape;241;g3da702e94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d924224e1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Google Shape;64;g3d924224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Hva er programmering?</a:t>
            </a:r>
            <a:endParaRPr/>
          </a:p>
          <a:p>
            <a:pPr indent="0" lvl="0" marL="0" rtl="0">
              <a:spcBef>
                <a:spcPts val="0"/>
              </a:spcBef>
              <a:spcAft>
                <a:spcPts val="0"/>
              </a:spcAft>
              <a:buNone/>
            </a:pPr>
            <a:r>
              <a:rPr lang="en"/>
              <a:t>	Noen forslag?</a:t>
            </a:r>
            <a:endParaRPr/>
          </a:p>
          <a:p>
            <a:pPr indent="0" lvl="0" marL="0" rtl="0">
              <a:spcBef>
                <a:spcPts val="0"/>
              </a:spcBef>
              <a:spcAft>
                <a:spcPts val="0"/>
              </a:spcAft>
              <a:buNone/>
            </a:pPr>
            <a:r>
              <a:t/>
            </a:r>
            <a:endParaRPr/>
          </a:p>
          <a:p>
            <a:pPr indent="0" lvl="0" marL="0" rtl="0">
              <a:spcBef>
                <a:spcPts val="0"/>
              </a:spcBef>
              <a:spcAft>
                <a:spcPts val="0"/>
              </a:spcAft>
              <a:buNone/>
            </a:pPr>
            <a:r>
              <a:rPr lang="en"/>
              <a:t>	Programmering er enkelt sagt å få en datamaskin til å gjøre det du ønsker at den skal.</a:t>
            </a:r>
            <a:endParaRPr/>
          </a:p>
          <a:p>
            <a:pPr indent="0" lvl="0" marL="0" rtl="0">
              <a:spcBef>
                <a:spcPts val="0"/>
              </a:spcBef>
              <a:spcAft>
                <a:spcPts val="0"/>
              </a:spcAft>
              <a:buNone/>
            </a:pPr>
            <a:r>
              <a:rPr lang="en"/>
              <a:t>	Det er selvfølgelig litt mer komplisert enn det når man setter seg inn i programmeringen, men det er en veldig generell forklaring.</a:t>
            </a:r>
            <a:endParaRPr/>
          </a:p>
          <a:p>
            <a:pPr indent="0" lvl="0" marL="0" rtl="0">
              <a:spcBef>
                <a:spcPts val="0"/>
              </a:spcBef>
              <a:spcAft>
                <a:spcPts val="0"/>
              </a:spcAft>
              <a:buNone/>
            </a:pPr>
            <a:r>
              <a:t/>
            </a:r>
            <a:endParaRPr/>
          </a:p>
          <a:p>
            <a:pPr indent="0" lvl="0" marL="0" rtl="0">
              <a:spcBef>
                <a:spcPts val="0"/>
              </a:spcBef>
              <a:spcAft>
                <a:spcPts val="0"/>
              </a:spcAft>
              <a:buNone/>
            </a:pPr>
            <a:r>
              <a:rPr lang="en"/>
              <a:t>Hvorfor programmere?</a:t>
            </a:r>
            <a:endParaRPr/>
          </a:p>
          <a:p>
            <a:pPr indent="0" lvl="0" marL="0" rtl="0">
              <a:spcBef>
                <a:spcPts val="0"/>
              </a:spcBef>
              <a:spcAft>
                <a:spcPts val="0"/>
              </a:spcAft>
              <a:buNone/>
            </a:pPr>
            <a:r>
              <a:rPr lang="en"/>
              <a:t>	Programmering har som regel et mål om å løse et problem.</a:t>
            </a:r>
            <a:endParaRPr/>
          </a:p>
          <a:p>
            <a:pPr indent="0" lvl="0" marL="0" rtl="0">
              <a:spcBef>
                <a:spcPts val="0"/>
              </a:spcBef>
              <a:spcAft>
                <a:spcPts val="0"/>
              </a:spcAft>
              <a:buNone/>
            </a:pPr>
            <a:r>
              <a:rPr lang="en"/>
              <a:t>	Det kan være matematikk som er vanskelig å regne på, som en datamaskin gjør utrolig raskt.</a:t>
            </a:r>
            <a:endParaRPr/>
          </a:p>
          <a:p>
            <a:pPr indent="0" lvl="0" marL="0" rtl="0">
              <a:spcBef>
                <a:spcPts val="0"/>
              </a:spcBef>
              <a:spcAft>
                <a:spcPts val="0"/>
              </a:spcAft>
              <a:buNone/>
            </a:pPr>
            <a:r>
              <a:rPr lang="en"/>
              <a:t>	Det kan være å tilby tjenester som salg, underholdning og kunnskap.</a:t>
            </a:r>
            <a:endParaRPr/>
          </a:p>
          <a:p>
            <a:pPr indent="0" lvl="0" marL="0" rtl="0">
              <a:spcBef>
                <a:spcPts val="0"/>
              </a:spcBef>
              <a:spcAft>
                <a:spcPts val="0"/>
              </a:spcAft>
              <a:buNone/>
            </a:pPr>
            <a:r>
              <a:rPr lang="en"/>
              <a:t>	Eller det kan være fordi man gjerne ønsker å automatisere. </a:t>
            </a:r>
            <a:endParaRPr/>
          </a:p>
          <a:p>
            <a:pPr indent="0" lvl="0" marL="0" rtl="0">
              <a:spcBef>
                <a:spcPts val="0"/>
              </a:spcBef>
              <a:spcAft>
                <a:spcPts val="0"/>
              </a:spcAft>
              <a:buNone/>
            </a:pPr>
            <a:r>
              <a:rPr lang="en"/>
              <a:t>		Eksempelvis selvkjørende biler, selvbetjente kassaapparater, eller å flytte informasjon uten at mennesker må innblandes.</a:t>
            </a:r>
            <a:endParaRPr/>
          </a:p>
          <a:p>
            <a:pPr indent="0" lvl="0" marL="0" rtl="0">
              <a:spcBef>
                <a:spcPts val="0"/>
              </a:spcBef>
              <a:spcAft>
                <a:spcPts val="0"/>
              </a:spcAft>
              <a:buNone/>
            </a:pPr>
            <a:r>
              <a:t/>
            </a:r>
            <a:endParaRPr/>
          </a:p>
          <a:p>
            <a:pPr indent="0" lvl="0" marL="0" rtl="0">
              <a:spcBef>
                <a:spcPts val="0"/>
              </a:spcBef>
              <a:spcAft>
                <a:spcPts val="0"/>
              </a:spcAft>
              <a:buNone/>
            </a:pPr>
            <a:r>
              <a:rPr lang="en"/>
              <a:t>Hva slags kjennskap har dere til programmering?</a:t>
            </a:r>
            <a:endParaRPr/>
          </a:p>
          <a:p>
            <a:pPr indent="457200" lvl="0" marL="0" rtl="0">
              <a:spcBef>
                <a:spcPts val="0"/>
              </a:spcBef>
              <a:spcAft>
                <a:spcPts val="0"/>
              </a:spcAft>
              <a:buNone/>
            </a:pPr>
            <a:r>
              <a:rPr lang="en"/>
              <a:t>Er det noen her som har programmert før?</a:t>
            </a:r>
            <a:endParaRPr/>
          </a:p>
          <a:p>
            <a:pPr indent="457200" lvl="0" marL="0" rtl="0">
              <a:spcBef>
                <a:spcPts val="0"/>
              </a:spcBef>
              <a:spcAft>
                <a:spcPts val="0"/>
              </a:spcAft>
              <a:buNone/>
            </a:pPr>
            <a:r>
              <a:rPr lang="en"/>
              <a:t>Hvilke programmeringsspråk har dere hørt om?</a:t>
            </a:r>
            <a:endParaRPr/>
          </a:p>
          <a:p>
            <a:pPr indent="457200" lvl="0" marL="0" rtl="0">
              <a:spcBef>
                <a:spcPts val="0"/>
              </a:spcBef>
              <a:spcAft>
                <a:spcPts val="0"/>
              </a:spcAft>
              <a:buNone/>
            </a:pPr>
            <a:r>
              <a:rPr lang="en"/>
              <a:t> </a:t>
            </a:r>
            <a:endParaRPr/>
          </a:p>
          <a:p>
            <a:pPr indent="0" lvl="0" marL="0">
              <a:spcBef>
                <a:spcPts val="0"/>
              </a:spcBef>
              <a:spcAft>
                <a:spcPts val="0"/>
              </a:spcAft>
              <a:buNone/>
            </a:pPr>
            <a:r>
              <a:rPr lang="en"/>
              <a:t>Hvilke forventninger har dere til dette kurset, Forberedelseskurs i programmering?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da702e94d_1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Google Shape;253;g3da702e94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da702e94d_1_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Google Shape;262;g3da702e94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da702e94d_1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Google Shape;269;g3da702e94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dd06317df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Google Shape;278;g3dd06317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da702e94d_1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Google Shape;286;g3da702e94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da702e94d_1_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Google Shape;293;g3da702e94d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da702e94d_1_1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Google Shape;301;g3da702e94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d924224e1_1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Google Shape;307;g3d924224e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 kommer gjerne ikke unna JavaScript når man snakker om web, HTML og CSS.</a:t>
            </a:r>
            <a:endParaRPr/>
          </a:p>
          <a:p>
            <a:pPr indent="0" lvl="0" marL="0" rtl="0">
              <a:spcBef>
                <a:spcPts val="0"/>
              </a:spcBef>
              <a:spcAft>
                <a:spcPts val="0"/>
              </a:spcAft>
              <a:buNone/>
            </a:pPr>
            <a:r>
              <a:rPr lang="en"/>
              <a:t>Det er den mest populære trioen innen webdesign.</a:t>
            </a:r>
            <a:endParaRPr/>
          </a:p>
          <a:p>
            <a:pPr indent="0" lvl="0" marL="0">
              <a:spcBef>
                <a:spcPts val="0"/>
              </a:spcBef>
              <a:spcAft>
                <a:spcPts val="0"/>
              </a:spcAft>
              <a:buNone/>
            </a:pPr>
            <a:r>
              <a:rPr lang="en"/>
              <a:t>JS brukes blant annet også til back-end (server). Mer om JavaScript i morgen.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d97dec8e6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Google Shape;313;g3d97dec8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Tim Berners-Lee “oppfant” world wide web, verdensveven på norsk.</a:t>
            </a:r>
            <a:endParaRPr/>
          </a:p>
          <a:p>
            <a:pPr indent="0" lvl="0" marL="0">
              <a:spcBef>
                <a:spcPts val="0"/>
              </a:spcBef>
              <a:spcAft>
                <a:spcPts val="0"/>
              </a:spcAft>
              <a:buNone/>
            </a:pPr>
            <a:r>
              <a:rPr lang="en"/>
              <a:t>Undergrupper jobber med å utvikle retningslinjer for hvordan nettsider skal kodes og designes slik at sidene er best mulig tilrettelagt for funksjonshemmede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d97dec8e6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Google Shape;319;g3d97dec8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W3Schools tilbyr også kurs, eller tutorials, i de fleste språk og sertifiseringer i noen av språkene de veileder 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d924224e1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Google Shape;70;g3d92422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Nettsider:</a:t>
            </a:r>
            <a:endParaRPr/>
          </a:p>
          <a:p>
            <a:pPr indent="0" lvl="0" marL="0" rtl="0">
              <a:spcBef>
                <a:spcPts val="0"/>
              </a:spcBef>
              <a:spcAft>
                <a:spcPts val="0"/>
              </a:spcAft>
              <a:buNone/>
            </a:pPr>
            <a:r>
              <a:t/>
            </a:r>
            <a:endParaRPr/>
          </a:p>
          <a:p>
            <a:pPr indent="0" lvl="0" marL="0" rtl="0">
              <a:spcBef>
                <a:spcPts val="0"/>
              </a:spcBef>
              <a:spcAft>
                <a:spcPts val="0"/>
              </a:spcAft>
              <a:buNone/>
            </a:pPr>
            <a:r>
              <a:rPr lang="en"/>
              <a:t>Siden vi skal jobbe med webutvikling og webdesign denne uken, er det umulig å unngå nettsider.</a:t>
            </a:r>
            <a:endParaRPr/>
          </a:p>
          <a:p>
            <a:pPr indent="0" lvl="0" marL="0" rtl="0">
              <a:spcBef>
                <a:spcPts val="0"/>
              </a:spcBef>
              <a:spcAft>
                <a:spcPts val="0"/>
              </a:spcAft>
              <a:buNone/>
            </a:pPr>
            <a:r>
              <a:rPr lang="en"/>
              <a:t>Nettsider er brukt til utrolig mye, men først og fremst for å dele informasjon.</a:t>
            </a:r>
            <a:endParaRPr/>
          </a:p>
          <a:p>
            <a:pPr indent="0" lvl="0" marL="0" rtl="0">
              <a:spcBef>
                <a:spcPts val="0"/>
              </a:spcBef>
              <a:spcAft>
                <a:spcPts val="0"/>
              </a:spcAft>
              <a:buNone/>
            </a:pPr>
            <a:r>
              <a:t/>
            </a:r>
            <a:endParaRPr/>
          </a:p>
          <a:p>
            <a:pPr indent="0" lvl="0" marL="0" rtl="0">
              <a:spcBef>
                <a:spcPts val="0"/>
              </a:spcBef>
              <a:spcAft>
                <a:spcPts val="0"/>
              </a:spcAft>
              <a:buNone/>
            </a:pPr>
            <a:r>
              <a:rPr lang="en"/>
              <a:t>Hva er en nettside?</a:t>
            </a:r>
            <a:endParaRPr/>
          </a:p>
          <a:p>
            <a:pPr indent="0" lvl="0" marL="0" rtl="0">
              <a:spcBef>
                <a:spcPts val="0"/>
              </a:spcBef>
              <a:spcAft>
                <a:spcPts val="0"/>
              </a:spcAft>
              <a:buNone/>
            </a:pPr>
            <a:r>
              <a:t/>
            </a:r>
            <a:endParaRPr/>
          </a:p>
          <a:p>
            <a:pPr indent="0" lvl="0" marL="0" rtl="0">
              <a:spcBef>
                <a:spcPts val="0"/>
              </a:spcBef>
              <a:spcAft>
                <a:spcPts val="0"/>
              </a:spcAft>
              <a:buNone/>
            </a:pPr>
            <a:r>
              <a:rPr lang="en"/>
              <a:t>	En nettside er kort fortalt data presentert på et gitt format som er tilgjengelig på nettet. Enten internt eller på internett.</a:t>
            </a:r>
            <a:endParaRPr/>
          </a:p>
          <a:p>
            <a:pPr indent="0" lvl="0" marL="0" rtl="0">
              <a:spcBef>
                <a:spcPts val="0"/>
              </a:spcBef>
              <a:spcAft>
                <a:spcPts val="0"/>
              </a:spcAft>
              <a:buNone/>
            </a:pPr>
            <a:r>
              <a:rPr lang="en"/>
              <a:t>	Nettsider kan blant annet inneholde tekst, bilde, lyd og video.</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	De aller fleste nettsider inneholder data som presenteres, og en del data som ikke vises, men er tilgjengelig hvis man vil se det. Eksempelvis metadata eller metainformasjon, altså informasjon om selve nettsiden.</a:t>
            </a:r>
            <a:endParaRPr/>
          </a:p>
          <a:p>
            <a:pPr indent="0" lvl="0" marL="0" rtl="0">
              <a:spcBef>
                <a:spcPts val="0"/>
              </a:spcBef>
              <a:spcAft>
                <a:spcPts val="0"/>
              </a:spcAft>
              <a:buNone/>
            </a:pPr>
            <a:r>
              <a:t/>
            </a:r>
            <a:endParaRPr/>
          </a:p>
          <a:p>
            <a:pPr indent="0" lvl="0" marL="0" rtl="0">
              <a:spcBef>
                <a:spcPts val="0"/>
              </a:spcBef>
              <a:spcAft>
                <a:spcPts val="0"/>
              </a:spcAft>
              <a:buNone/>
            </a:pPr>
            <a:r>
              <a:rPr lang="en"/>
              <a:t>Hvordan lager man en nettside?</a:t>
            </a:r>
            <a:endParaRPr/>
          </a:p>
          <a:p>
            <a:pPr indent="0" lvl="0" marL="0" rtl="0">
              <a:spcBef>
                <a:spcPts val="0"/>
              </a:spcBef>
              <a:spcAft>
                <a:spcPts val="0"/>
              </a:spcAft>
              <a:buNone/>
            </a:pPr>
            <a:r>
              <a:t/>
            </a:r>
            <a:endParaRPr/>
          </a:p>
          <a:p>
            <a:pPr indent="0" lvl="0" marL="0" rtl="0">
              <a:spcBef>
                <a:spcPts val="0"/>
              </a:spcBef>
              <a:spcAft>
                <a:spcPts val="0"/>
              </a:spcAft>
              <a:buNone/>
            </a:pPr>
            <a:r>
              <a:rPr lang="en"/>
              <a:t>	Det er mange måter å lage en nettside, men det som er desidert mest brukt er HTML, CSS</a:t>
            </a:r>
            <a:endParaRPr/>
          </a:p>
          <a:p>
            <a:pPr indent="0" lvl="0" marL="0" rtl="0">
              <a:spcBef>
                <a:spcPts val="0"/>
              </a:spcBef>
              <a:spcAft>
                <a:spcPts val="0"/>
              </a:spcAft>
              <a:buNone/>
            </a:pPr>
            <a:r>
              <a:rPr lang="en"/>
              <a:t>	Det finnes klare retningslinjer for hvordan man bruker disse til å lage nettsider, og det skal vi ta en titt på litt senere i dag.</a:t>
            </a:r>
            <a:endParaRPr/>
          </a:p>
          <a:p>
            <a:pPr indent="0" lvl="0" marL="0" rtl="0">
              <a:spcBef>
                <a:spcPts val="0"/>
              </a:spcBef>
              <a:spcAft>
                <a:spcPts val="0"/>
              </a:spcAft>
              <a:buNone/>
            </a:pPr>
            <a:r>
              <a:rPr lang="en"/>
              <a:t>	Noe som ikke har klare retningslinjer er hvordan du designer nettsiden, så her er det meste lov.</a:t>
            </a:r>
            <a:endParaRPr/>
          </a:p>
          <a:p>
            <a:pPr indent="0" lvl="0" marL="0" rtl="0">
              <a:spcBef>
                <a:spcPts val="0"/>
              </a:spcBef>
              <a:spcAft>
                <a:spcPts val="0"/>
              </a:spcAft>
              <a:buNone/>
            </a:pPr>
            <a:r>
              <a:t/>
            </a:r>
            <a:endParaRPr/>
          </a:p>
          <a:p>
            <a:pPr indent="0" lvl="0" marL="0" rtl="0">
              <a:spcBef>
                <a:spcPts val="0"/>
              </a:spcBef>
              <a:spcAft>
                <a:spcPts val="0"/>
              </a:spcAft>
              <a:buNone/>
            </a:pPr>
            <a:r>
              <a:rPr lang="en"/>
              <a:t>Er det programmering på nettsider?</a:t>
            </a:r>
            <a:endParaRPr/>
          </a:p>
          <a:p>
            <a:pPr indent="0" lvl="0" marL="0" rtl="0">
              <a:spcBef>
                <a:spcPts val="0"/>
              </a:spcBef>
              <a:spcAft>
                <a:spcPts val="0"/>
              </a:spcAft>
              <a:buNone/>
            </a:pPr>
            <a:r>
              <a:t/>
            </a:r>
            <a:endParaRPr/>
          </a:p>
          <a:p>
            <a:pPr indent="0" lvl="0" marL="0" rtl="0">
              <a:spcBef>
                <a:spcPts val="0"/>
              </a:spcBef>
              <a:spcAft>
                <a:spcPts val="0"/>
              </a:spcAft>
              <a:buNone/>
            </a:pPr>
            <a:r>
              <a:rPr lang="en"/>
              <a:t>	De aller fleste nettsider har gjerne et programmeringsspråk i tillegg til HTML og CSS. Eksempelvis JavaScript eller PHP.</a:t>
            </a:r>
            <a:endParaRPr/>
          </a:p>
          <a:p>
            <a:pPr indent="0" lvl="0" marL="0" rtl="0">
              <a:spcBef>
                <a:spcPts val="0"/>
              </a:spcBef>
              <a:spcAft>
                <a:spcPts val="0"/>
              </a:spcAft>
              <a:buNone/>
            </a:pPr>
            <a:r>
              <a:rPr lang="en"/>
              <a:t>	Dette gjør at man kan skape en dynamisk nettside som er interaktiv og oppdaterer presentasjonen avhengig av hva man gjør på siden.</a:t>
            </a:r>
            <a:endParaRPr/>
          </a:p>
          <a:p>
            <a:pPr indent="0" lvl="0" marL="0" rtl="0">
              <a:spcBef>
                <a:spcPts val="0"/>
              </a:spcBef>
              <a:spcAft>
                <a:spcPts val="0"/>
              </a:spcAft>
              <a:buNone/>
            </a:pPr>
            <a:r>
              <a:rPr lang="en"/>
              <a:t>	Eksempelvis en nettside med chatteprogram. Der vil meldinger dukke opp etter hvert som man skriver og mottar meldinger.</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d924224e1_1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Google Shape;76;g3d924224e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dag skal vi se litt nærmere på webdesign, og få tips til hvordan utvikle en god nettside.</a:t>
            </a:r>
            <a:endParaRPr/>
          </a:p>
          <a:p>
            <a:pPr indent="0" lvl="0" marL="0" rtl="0">
              <a:spcBef>
                <a:spcPts val="0"/>
              </a:spcBef>
              <a:spcAft>
                <a:spcPts val="0"/>
              </a:spcAft>
              <a:buNone/>
            </a:pPr>
            <a:r>
              <a:t/>
            </a:r>
            <a:endParaRPr/>
          </a:p>
          <a:p>
            <a:pPr indent="0" lvl="0" marL="0" rtl="0">
              <a:spcBef>
                <a:spcPts val="0"/>
              </a:spcBef>
              <a:spcAft>
                <a:spcPts val="0"/>
              </a:spcAft>
              <a:buNone/>
            </a:pPr>
            <a:r>
              <a:rPr lang="en"/>
              <a:t>Videre skal vi se på HTML og CSS.</a:t>
            </a:r>
            <a:endParaRPr/>
          </a:p>
          <a:p>
            <a:pPr indent="0" lvl="0" marL="0" rtl="0">
              <a:spcBef>
                <a:spcPts val="0"/>
              </a:spcBef>
              <a:spcAft>
                <a:spcPts val="0"/>
              </a:spcAft>
              <a:buNone/>
            </a:pPr>
            <a:r>
              <a:rPr lang="en"/>
              <a:t>Dette er noe vi skal jobbe med i hvert fall til onsdag.</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d924224e1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Google Shape;83;g3d924224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 starter med å si litt kort om webdesign, altså utformingen av nettsider.</a:t>
            </a:r>
            <a:endParaRPr/>
          </a:p>
          <a:p>
            <a:pPr indent="0" lvl="0" marL="0" rtl="0">
              <a:spcBef>
                <a:spcPts val="0"/>
              </a:spcBef>
              <a:spcAft>
                <a:spcPts val="0"/>
              </a:spcAft>
              <a:buNone/>
            </a:pPr>
            <a:r>
              <a:t/>
            </a:r>
            <a:endParaRPr/>
          </a:p>
          <a:p>
            <a:pPr indent="0" lvl="0" marL="0" rtl="0">
              <a:spcBef>
                <a:spcPts val="0"/>
              </a:spcBef>
              <a:spcAft>
                <a:spcPts val="0"/>
              </a:spcAft>
              <a:buNone/>
            </a:pPr>
            <a:r>
              <a:rPr lang="en"/>
              <a:t>Hva er en god nettside? Hvordan designe en?</a:t>
            </a:r>
            <a:endParaRPr/>
          </a:p>
          <a:p>
            <a:pPr indent="0" lvl="0" marL="0" rtl="0">
              <a:spcBef>
                <a:spcPts val="0"/>
              </a:spcBef>
              <a:spcAft>
                <a:spcPts val="0"/>
              </a:spcAft>
              <a:buNone/>
            </a:pPr>
            <a:r>
              <a:t/>
            </a:r>
            <a:endParaRPr/>
          </a:p>
          <a:p>
            <a:pPr indent="0" lvl="0" marL="0" rtl="0">
              <a:spcBef>
                <a:spcPts val="0"/>
              </a:spcBef>
              <a:spcAft>
                <a:spcPts val="0"/>
              </a:spcAft>
              <a:buNone/>
            </a:pPr>
            <a:r>
              <a:rPr lang="en"/>
              <a:t>Det er mange forskjellige måter og stiler man kan gjøre webdesign på.</a:t>
            </a:r>
            <a:endParaRPr/>
          </a:p>
          <a:p>
            <a:pPr indent="0" lvl="0" marL="0" rtl="0">
              <a:spcBef>
                <a:spcPts val="0"/>
              </a:spcBef>
              <a:spcAft>
                <a:spcPts val="0"/>
              </a:spcAft>
              <a:buNone/>
            </a:pPr>
            <a:r>
              <a:t/>
            </a:r>
            <a:endParaRPr/>
          </a:p>
          <a:p>
            <a:pPr indent="0" lvl="0" marL="0" rtl="0">
              <a:spcBef>
                <a:spcPts val="0"/>
              </a:spcBef>
              <a:spcAft>
                <a:spcPts val="0"/>
              </a:spcAft>
              <a:buNone/>
            </a:pPr>
            <a:r>
              <a:rPr lang="en"/>
              <a:t>// Neste side //</a:t>
            </a:r>
            <a:endParaRPr/>
          </a:p>
          <a:p>
            <a:pPr indent="0" lvl="0" marL="0" rtl="0">
              <a:spcBef>
                <a:spcPts val="0"/>
              </a:spcBef>
              <a:spcAft>
                <a:spcPts val="0"/>
              </a:spcAft>
              <a:buNone/>
            </a:pPr>
            <a:r>
              <a:rPr lang="en"/>
              <a:t>Det viktigste er at man bør ha et klart formål med nettsiden. At nettsiden er lagd for først og fremst ett hovedformål.</a:t>
            </a:r>
            <a:endParaRPr/>
          </a:p>
          <a:p>
            <a:pPr indent="0" lvl="0" marL="0" rtl="0">
              <a:spcBef>
                <a:spcPts val="0"/>
              </a:spcBef>
              <a:spcAft>
                <a:spcPts val="0"/>
              </a:spcAft>
              <a:buNone/>
            </a:pPr>
            <a:r>
              <a:rPr lang="en"/>
              <a:t>	Likevel er det helt greit å ha flere forskjellige underformål, men de bør ha en relevanse med hovedformålet.</a:t>
            </a:r>
            <a:endParaRPr/>
          </a:p>
          <a:p>
            <a:pPr indent="0" lvl="0" marL="0" rtl="0">
              <a:spcBef>
                <a:spcPts val="0"/>
              </a:spcBef>
              <a:spcAft>
                <a:spcPts val="0"/>
              </a:spcAft>
              <a:buNone/>
            </a:pPr>
            <a:r>
              <a:t/>
            </a:r>
            <a:endParaRPr/>
          </a:p>
          <a:p>
            <a:pPr indent="0" lvl="0" marL="0" rtl="0">
              <a:spcBef>
                <a:spcPts val="0"/>
              </a:spcBef>
              <a:spcAft>
                <a:spcPts val="0"/>
              </a:spcAft>
              <a:buNone/>
            </a:pPr>
            <a:r>
              <a:rPr lang="en"/>
              <a:t>	Se for eksempel på Facebook. Der har man “kjernedelen”, som er deg, dine venner og hva dere poster.</a:t>
            </a:r>
            <a:endParaRPr/>
          </a:p>
          <a:p>
            <a:pPr indent="0" lvl="0" marL="0" rtl="0">
              <a:spcBef>
                <a:spcPts val="0"/>
              </a:spcBef>
              <a:spcAft>
                <a:spcPts val="0"/>
              </a:spcAft>
              <a:buNone/>
            </a:pPr>
            <a:r>
              <a:rPr lang="en"/>
              <a:t>	Videre har man “pages”, grupper og i senere tid “marketplace”.</a:t>
            </a:r>
            <a:endParaRPr/>
          </a:p>
          <a:p>
            <a:pPr indent="0" lvl="0" marL="0" rtl="0">
              <a:spcBef>
                <a:spcPts val="0"/>
              </a:spcBef>
              <a:spcAft>
                <a:spcPts val="0"/>
              </a:spcAft>
              <a:buNone/>
            </a:pPr>
            <a:r>
              <a:rPr lang="en"/>
              <a:t>	Så har man messenger, hvor man kan skrive med venner og ta kontakt med “pages”.</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Hvis man ser for seg en nettbank, så har de ofte en del funksjoner der også.</a:t>
            </a:r>
            <a:endParaRPr/>
          </a:p>
          <a:p>
            <a:pPr indent="0" lvl="0" marL="0" rtl="0">
              <a:spcBef>
                <a:spcPts val="0"/>
              </a:spcBef>
              <a:spcAft>
                <a:spcPts val="0"/>
              </a:spcAft>
              <a:buNone/>
            </a:pPr>
            <a:r>
              <a:rPr lang="en"/>
              <a:t>Gjerne kontooversikt, overføring av penger, kjøp av forsikring og aksjer og kanskje mulighet for å snakke med kundebehandler.</a:t>
            </a:r>
            <a:endParaRPr/>
          </a:p>
          <a:p>
            <a:pPr indent="0" lvl="0" marL="0" rtl="0">
              <a:spcBef>
                <a:spcPts val="0"/>
              </a:spcBef>
              <a:spcAft>
                <a:spcPts val="0"/>
              </a:spcAft>
              <a:buNone/>
            </a:pPr>
            <a:r>
              <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	Både facebook og banken din har klare formål med nettsidene sine, og alt på sidene har en “rød tråd” som skal underbygge dette formålet.</a:t>
            </a:r>
            <a:endParaRPr/>
          </a:p>
          <a:p>
            <a:pPr indent="0" lvl="0" marL="0" rtl="0">
              <a:spcBef>
                <a:spcPts val="0"/>
              </a:spcBef>
              <a:spcAft>
                <a:spcPts val="0"/>
              </a:spcAft>
              <a:buNone/>
            </a:pPr>
            <a:r>
              <a:t/>
            </a:r>
            <a:endParaRPr/>
          </a:p>
          <a:p>
            <a:pPr indent="0" lvl="0" marL="0" rtl="0">
              <a:spcBef>
                <a:spcPts val="0"/>
              </a:spcBef>
              <a:spcAft>
                <a:spcPts val="0"/>
              </a:spcAft>
              <a:buNone/>
            </a:pPr>
            <a:r>
              <a:rPr lang="en"/>
              <a:t>	Eksempelvis er formålet med Facebook at du skal tilbringe så mye tid som mulig på deres sider, slik at de får mest mulig i reklameinntekter.</a:t>
            </a:r>
            <a:endParaRPr/>
          </a:p>
          <a:p>
            <a:pPr indent="0" lvl="0" marL="0" rtl="0">
              <a:spcBef>
                <a:spcPts val="0"/>
              </a:spcBef>
              <a:spcAft>
                <a:spcPts val="0"/>
              </a:spcAft>
              <a:buNone/>
            </a:pPr>
            <a:r>
              <a:rPr lang="en"/>
              <a:t>	Banken din har som formål å tilby flest mulig økonomi-tjenester lettest mulig, slik at du kjøper tjenester fra dem og forblir en kunde.</a:t>
            </a:r>
            <a:endParaRPr/>
          </a:p>
          <a:p>
            <a:pPr indent="0" lvl="0" marL="0" rtl="0">
              <a:spcBef>
                <a:spcPts val="0"/>
              </a:spcBef>
              <a:spcAft>
                <a:spcPts val="0"/>
              </a:spcAft>
              <a:buNone/>
            </a:pPr>
            <a:r>
              <a:t/>
            </a:r>
            <a:endParaRPr/>
          </a:p>
          <a:p>
            <a:pPr indent="0" lvl="0" marL="0" rtl="0">
              <a:spcBef>
                <a:spcPts val="0"/>
              </a:spcBef>
              <a:spcAft>
                <a:spcPts val="0"/>
              </a:spcAft>
              <a:buNone/>
            </a:pPr>
            <a:r>
              <a:rPr lang="en"/>
              <a:t>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da702e94d_1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Google Shape;89;g3da702e9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Det viktigste er at man bør ha et klart formål med nettsiden. At nettsiden er lagd for først og fremst ett hovedformål.</a:t>
            </a:r>
            <a:endParaRPr/>
          </a:p>
          <a:p>
            <a:pPr indent="0" lvl="0" marL="0" rtl="0">
              <a:spcBef>
                <a:spcPts val="0"/>
              </a:spcBef>
              <a:spcAft>
                <a:spcPts val="0"/>
              </a:spcAft>
              <a:buNone/>
            </a:pPr>
            <a:r>
              <a:rPr lang="en"/>
              <a:t>	Likevel er det helt greit å ha flere forskjellige underformål, men de bør ha en relevanse med hovedformålet.</a:t>
            </a:r>
            <a:endParaRPr/>
          </a:p>
          <a:p>
            <a:pPr indent="0" lvl="0" marL="0" rtl="0">
              <a:spcBef>
                <a:spcPts val="0"/>
              </a:spcBef>
              <a:spcAft>
                <a:spcPts val="0"/>
              </a:spcAft>
              <a:buNone/>
            </a:pPr>
            <a:r>
              <a:t/>
            </a:r>
            <a:endParaRPr/>
          </a:p>
          <a:p>
            <a:pPr indent="0" lvl="0" marL="0" rtl="0">
              <a:spcBef>
                <a:spcPts val="0"/>
              </a:spcBef>
              <a:spcAft>
                <a:spcPts val="0"/>
              </a:spcAft>
              <a:buNone/>
            </a:pPr>
            <a:r>
              <a:rPr lang="en"/>
              <a:t>	Se for eksempel på Facebook. Der har man “kjernedelen”, som er deg, dine venner og hva dere poster.</a:t>
            </a:r>
            <a:endParaRPr/>
          </a:p>
          <a:p>
            <a:pPr indent="0" lvl="0" marL="0" rtl="0">
              <a:spcBef>
                <a:spcPts val="0"/>
              </a:spcBef>
              <a:spcAft>
                <a:spcPts val="0"/>
              </a:spcAft>
              <a:buNone/>
            </a:pPr>
            <a:r>
              <a:rPr lang="en"/>
              <a:t>	Videre har man “pages”, grupper og i senere tid “marketplace”.</a:t>
            </a:r>
            <a:endParaRPr/>
          </a:p>
          <a:p>
            <a:pPr indent="0" lvl="0" marL="0" rtl="0">
              <a:spcBef>
                <a:spcPts val="0"/>
              </a:spcBef>
              <a:spcAft>
                <a:spcPts val="0"/>
              </a:spcAft>
              <a:buNone/>
            </a:pPr>
            <a:r>
              <a:rPr lang="en"/>
              <a:t>	Så har man messenger, hvor man kan skrive med venner og ta kontakt med “pages”.</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Hvis man ser for seg en nettbank, så har de ofte en del funksjoner der også.</a:t>
            </a:r>
            <a:endParaRPr/>
          </a:p>
          <a:p>
            <a:pPr indent="0" lvl="0" marL="0" rtl="0">
              <a:spcBef>
                <a:spcPts val="0"/>
              </a:spcBef>
              <a:spcAft>
                <a:spcPts val="0"/>
              </a:spcAft>
              <a:buNone/>
            </a:pPr>
            <a:r>
              <a:rPr lang="en"/>
              <a:t>Gjerne kontooversikt, overføring av penger, kjøp av forsikring og aksjer og kanskje mulighet for å snakke med kundebehandler.</a:t>
            </a:r>
            <a:endParaRPr/>
          </a:p>
          <a:p>
            <a:pPr indent="0" lvl="0" marL="0" rtl="0">
              <a:spcBef>
                <a:spcPts val="0"/>
              </a:spcBef>
              <a:spcAft>
                <a:spcPts val="0"/>
              </a:spcAft>
              <a:buNone/>
            </a:pPr>
            <a:r>
              <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	Både facebook og banken din har klare formål med nettsidene sine, og alt på sidene har en “rød tråd” som skal underbygge dette formålet.</a:t>
            </a:r>
            <a:endParaRPr/>
          </a:p>
          <a:p>
            <a:pPr indent="0" lvl="0" marL="0" rtl="0">
              <a:spcBef>
                <a:spcPts val="0"/>
              </a:spcBef>
              <a:spcAft>
                <a:spcPts val="0"/>
              </a:spcAft>
              <a:buNone/>
            </a:pPr>
            <a:r>
              <a:t/>
            </a:r>
            <a:endParaRPr/>
          </a:p>
          <a:p>
            <a:pPr indent="0" lvl="0" marL="0" rtl="0">
              <a:spcBef>
                <a:spcPts val="0"/>
              </a:spcBef>
              <a:spcAft>
                <a:spcPts val="0"/>
              </a:spcAft>
              <a:buNone/>
            </a:pPr>
            <a:r>
              <a:rPr lang="en"/>
              <a:t>	Eksempelvis er formålet med Facebook at du skal tilbringe så mye tid som mulig på deres sider, slik at de får mest mulig i reklameinntekter.</a:t>
            </a:r>
            <a:endParaRPr/>
          </a:p>
          <a:p>
            <a:pPr indent="0" lvl="0" marL="0" rtl="0">
              <a:spcBef>
                <a:spcPts val="0"/>
              </a:spcBef>
              <a:spcAft>
                <a:spcPts val="0"/>
              </a:spcAft>
              <a:buNone/>
            </a:pPr>
            <a:r>
              <a:rPr lang="en"/>
              <a:t>	Banken din har som formål å tilby flest mulig økonomi-tjenester lettest mulig, slik at du kjøper tjenester fra dem og forblir en kunde.</a:t>
            </a:r>
            <a:endParaRPr/>
          </a:p>
          <a:p>
            <a:pPr indent="0" lvl="0" marL="0" rtl="0">
              <a:spcBef>
                <a:spcPts val="0"/>
              </a:spcBef>
              <a:spcAft>
                <a:spcPts val="0"/>
              </a:spcAft>
              <a:buNone/>
            </a:pPr>
            <a:r>
              <a:t/>
            </a:r>
            <a:endParaRPr/>
          </a:p>
          <a:p>
            <a:pPr indent="0" lvl="0" marL="0" rtl="0">
              <a:spcBef>
                <a:spcPts val="0"/>
              </a:spcBef>
              <a:spcAft>
                <a:spcPts val="0"/>
              </a:spcAft>
              <a:buNone/>
            </a:pPr>
            <a:r>
              <a:rPr lang="en"/>
              <a:t>	</a:t>
            </a:r>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da702e94d_1_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Google Shape;95;g3da702e94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Utforming av nettsiden, med blant annet valg av virkemidler, er ekstremt viktig.</a:t>
            </a:r>
            <a:endParaRPr/>
          </a:p>
          <a:p>
            <a:pPr indent="0" lvl="0" marL="0" rtl="0">
              <a:spcBef>
                <a:spcPts val="0"/>
              </a:spcBef>
              <a:spcAft>
                <a:spcPts val="0"/>
              </a:spcAft>
              <a:buNone/>
            </a:pPr>
            <a:r>
              <a:rPr lang="en"/>
              <a:t>Det bestemmer hva slags inntrykk folk får når de besøker siden. Man kan ofte umiddelbart se om en side er gjennomført dårlig, helt intuitivt.</a:t>
            </a:r>
            <a:endParaRPr/>
          </a:p>
          <a:p>
            <a:pPr indent="0" lvl="0" marL="0" rtl="0">
              <a:spcBef>
                <a:spcPts val="0"/>
              </a:spcBef>
              <a:spcAft>
                <a:spcPts val="0"/>
              </a:spcAft>
              <a:buNone/>
            </a:pPr>
            <a:r>
              <a:rPr lang="en"/>
              <a:t>Da velger man gjerne ikke å bruke den siden, med mindre man skal noe spesielt der.</a:t>
            </a:r>
            <a:endParaRPr/>
          </a:p>
          <a:p>
            <a:pPr indent="0" lvl="0" marL="0" rtl="0">
              <a:spcBef>
                <a:spcPts val="0"/>
              </a:spcBef>
              <a:spcAft>
                <a:spcPts val="0"/>
              </a:spcAft>
              <a:buNone/>
            </a:pPr>
            <a:r>
              <a:t/>
            </a:r>
            <a:endParaRPr/>
          </a:p>
          <a:p>
            <a:pPr indent="0" lvl="0" marL="0" rtl="0">
              <a:spcBef>
                <a:spcPts val="0"/>
              </a:spcBef>
              <a:spcAft>
                <a:spcPts val="0"/>
              </a:spcAft>
              <a:buNone/>
            </a:pPr>
            <a:r>
              <a:rPr lang="en"/>
              <a:t>Utformingen og virkemidlene bør stå i stil med formålet til nettsiden. </a:t>
            </a:r>
            <a:endParaRPr/>
          </a:p>
          <a:p>
            <a:pPr indent="0" lvl="0" marL="0" rtl="0">
              <a:spcBef>
                <a:spcPts val="0"/>
              </a:spcBef>
              <a:spcAft>
                <a:spcPts val="0"/>
              </a:spcAft>
              <a:buNone/>
            </a:pPr>
            <a:r>
              <a:rPr lang="en"/>
              <a:t>	Eksempelvis er det ikke alltid heldig om hjemmesiden til et begravelsesbyrå er full av lyse og sterke farger, eller morsomme bilder.</a:t>
            </a:r>
            <a:endParaRPr/>
          </a:p>
          <a:p>
            <a:pPr indent="0" lvl="0" marL="0" rtl="0">
              <a:spcBef>
                <a:spcPts val="0"/>
              </a:spcBef>
              <a:spcAft>
                <a:spcPts val="0"/>
              </a:spcAft>
              <a:buNone/>
            </a:pPr>
            <a:r>
              <a:t/>
            </a:r>
            <a:endParaRPr/>
          </a:p>
          <a:p>
            <a:pPr indent="0" lvl="0" marL="0" rtl="0">
              <a:spcBef>
                <a:spcPts val="0"/>
              </a:spcBef>
              <a:spcAft>
                <a:spcPts val="0"/>
              </a:spcAft>
              <a:buNone/>
            </a:pPr>
            <a:r>
              <a:rPr lang="en"/>
              <a:t>Virkemidler man bør tenke på er </a:t>
            </a:r>
            <a:endParaRPr/>
          </a:p>
          <a:p>
            <a:pPr indent="0" lvl="0" marL="0" rtl="0">
              <a:spcBef>
                <a:spcPts val="0"/>
              </a:spcBef>
              <a:spcAft>
                <a:spcPts val="0"/>
              </a:spcAft>
              <a:buNone/>
            </a:pPr>
            <a:r>
              <a:rPr lang="en"/>
              <a:t>	Farger - Gir fargene mening med denne sidens formål, og passer fargene sammen?</a:t>
            </a:r>
            <a:endParaRPr/>
          </a:p>
          <a:p>
            <a:pPr indent="457200" lvl="0" marL="0" rtl="0">
              <a:spcBef>
                <a:spcPts val="0"/>
              </a:spcBef>
              <a:spcAft>
                <a:spcPts val="0"/>
              </a:spcAft>
              <a:buNone/>
            </a:pPr>
            <a:r>
              <a:rPr lang="en"/>
              <a:t>Kontraster - Både i størrelse og farger. Hva skal fremheves?</a:t>
            </a:r>
            <a:endParaRPr/>
          </a:p>
          <a:p>
            <a:pPr indent="457200" lvl="0" marL="0" rtl="0">
              <a:spcBef>
                <a:spcPts val="0"/>
              </a:spcBef>
              <a:spcAft>
                <a:spcPts val="0"/>
              </a:spcAft>
              <a:buNone/>
            </a:pPr>
            <a:r>
              <a:rPr lang="en"/>
              <a:t>Flyt og posisjon - Hvor skal det være, og i hvilken rekkefølge?</a:t>
            </a:r>
            <a:endParaRPr/>
          </a:p>
          <a:p>
            <a:pPr indent="457200" lvl="0" marL="0" rtl="0">
              <a:spcBef>
                <a:spcPts val="0"/>
              </a:spcBef>
              <a:spcAft>
                <a:spcPts val="0"/>
              </a:spcAft>
              <a:buNone/>
            </a:pPr>
            <a:r>
              <a:rPr lang="en"/>
              <a:t>“Luft”, eller ubrukt plass - gir leseren rom og gjør det lettere å lese.</a:t>
            </a:r>
            <a:endParaRPr/>
          </a:p>
          <a:p>
            <a:pPr indent="457200" lvl="0" marL="0" rtl="0">
              <a:spcBef>
                <a:spcPts val="0"/>
              </a:spcBef>
              <a:spcAft>
                <a:spcPts val="0"/>
              </a:spcAft>
              <a:buNone/>
            </a:pPr>
            <a:r>
              <a:rPr lang="en"/>
              <a:t>Bilder - Bruk av bilder kan være bra hvis det gir en bedre opplevelse, men kan være ødeleggende hvis man har med unødvendig mange eksempler eller illustrasjoner.</a:t>
            </a:r>
            <a:endParaRPr/>
          </a:p>
          <a:p>
            <a:pPr indent="45720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	</a:t>
            </a:r>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da702e94d_1_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Google Shape;101;g3da702e94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Brukeropplevelsen er alfa-omega når det gjelder nettsider og webdesign.</a:t>
            </a:r>
            <a:endParaRPr/>
          </a:p>
          <a:p>
            <a:pPr indent="0" lvl="0" marL="0" rtl="0">
              <a:spcBef>
                <a:spcPts val="0"/>
              </a:spcBef>
              <a:spcAft>
                <a:spcPts val="0"/>
              </a:spcAft>
              <a:buNone/>
            </a:pPr>
            <a:r>
              <a:t/>
            </a:r>
            <a:endParaRPr/>
          </a:p>
          <a:p>
            <a:pPr indent="0" lvl="0" marL="0" rtl="0">
              <a:spcBef>
                <a:spcPts val="0"/>
              </a:spcBef>
              <a:spcAft>
                <a:spcPts val="0"/>
              </a:spcAft>
              <a:buNone/>
            </a:pPr>
            <a:r>
              <a:rPr lang="en"/>
              <a:t>En god brukeropplevelse betyr at man gjerne kommer tilbake og forteller andre om siden.</a:t>
            </a:r>
            <a:endParaRPr/>
          </a:p>
          <a:p>
            <a:pPr indent="0" lvl="0" marL="0" rtl="0">
              <a:spcBef>
                <a:spcPts val="0"/>
              </a:spcBef>
              <a:spcAft>
                <a:spcPts val="0"/>
              </a:spcAft>
              <a:buNone/>
            </a:pPr>
            <a:r>
              <a:t/>
            </a:r>
            <a:endParaRPr/>
          </a:p>
          <a:p>
            <a:pPr indent="0" lvl="0" marL="0" rtl="0">
              <a:spcBef>
                <a:spcPts val="0"/>
              </a:spcBef>
              <a:spcAft>
                <a:spcPts val="0"/>
              </a:spcAft>
              <a:buNone/>
            </a:pPr>
            <a:r>
              <a:rPr lang="en"/>
              <a:t>Man klarer som regel å skape gode brukeropplevelser ved å ha et klart formål, bruke virkemidler relevant til det formålet, og passe på at siden er enkel og oversiktlig.</a:t>
            </a:r>
            <a:endParaRPr/>
          </a:p>
          <a:p>
            <a:pPr indent="0" lvl="0" marL="0" rtl="0">
              <a:spcBef>
                <a:spcPts val="0"/>
              </a:spcBef>
              <a:spcAft>
                <a:spcPts val="0"/>
              </a:spcAft>
              <a:buNone/>
            </a:pPr>
            <a:r>
              <a:t/>
            </a:r>
            <a:endParaRPr/>
          </a:p>
          <a:p>
            <a:pPr indent="0" lvl="0" marL="0" rtl="0">
              <a:spcBef>
                <a:spcPts val="0"/>
              </a:spcBef>
              <a:spcAft>
                <a:spcPts val="0"/>
              </a:spcAft>
              <a:buNone/>
            </a:pPr>
            <a:r>
              <a:rPr lang="en"/>
              <a:t>Har man gjort alt det, og selve innholdet er av god kvalitet, vil jeg si man har et godt webdesign.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w3school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bit.ly/2JwLOc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Forberedelseskurs </a:t>
            </a:r>
            <a:endParaRPr/>
          </a:p>
          <a:p>
            <a:pPr indent="0" lvl="0" marL="0">
              <a:spcBef>
                <a:spcPts val="0"/>
              </a:spcBef>
              <a:spcAft>
                <a:spcPts val="0"/>
              </a:spcAft>
              <a:buNone/>
            </a:pPr>
            <a:r>
              <a:rPr lang="en"/>
              <a:t>i programmering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Dag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Webdesign - eksempler</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Hvilke nettsteder bruker du ofte?</a:t>
            </a:r>
            <a:endParaRPr/>
          </a:p>
          <a:p>
            <a:pPr indent="0" lvl="0" marL="0" rtl="0">
              <a:spcBef>
                <a:spcPts val="1600"/>
              </a:spcBef>
              <a:spcAft>
                <a:spcPts val="0"/>
              </a:spcAft>
              <a:buNone/>
            </a:pPr>
            <a:r>
              <a:rPr lang="en"/>
              <a:t>Hvilke virkemidler tror du er brukt?</a:t>
            </a:r>
            <a:endParaRPr/>
          </a:p>
          <a:p>
            <a:pPr indent="0" lvl="0" marL="0" rtl="0">
              <a:spcBef>
                <a:spcPts val="1600"/>
              </a:spcBef>
              <a:spcAft>
                <a:spcPts val="0"/>
              </a:spcAft>
              <a:buNone/>
            </a:pPr>
            <a:r>
              <a:rPr lang="en"/>
              <a:t>Hvordan er brukeropplevelsen på sidene?</a:t>
            </a:r>
            <a:endParaRPr/>
          </a:p>
          <a:p>
            <a:pPr indent="0" lvl="0" marL="0" rtl="0">
              <a:spcBef>
                <a:spcPts val="1600"/>
              </a:spcBef>
              <a:spcAft>
                <a:spcPts val="0"/>
              </a:spcAft>
              <a:buNone/>
            </a:pPr>
            <a:r>
              <a:rPr lang="en"/>
              <a:t>Hva mener du burde gjøres annerledes?</a:t>
            </a:r>
            <a:endParaRPr/>
          </a:p>
          <a:p>
            <a:pPr indent="0" lvl="0" marL="0" rtl="0">
              <a:spcBef>
                <a:spcPts val="1600"/>
              </a:spcBef>
              <a:spcAft>
                <a:spcPts val="0"/>
              </a:spcAft>
              <a:buNone/>
            </a:pPr>
            <a:r>
              <a:t/>
            </a:r>
            <a:endParaRPr/>
          </a:p>
          <a:p>
            <a:pPr indent="0" lvl="0" marL="0">
              <a:spcBef>
                <a:spcPts val="1600"/>
              </a:spcBef>
              <a:spcAft>
                <a:spcPts val="1600"/>
              </a:spcAft>
              <a:buNone/>
            </a:pPr>
            <a:r>
              <a:rPr lang="en"/>
              <a:t>Diskuter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2152612" y="0"/>
            <a:ext cx="6991389" cy="5143499"/>
          </a:xfrm>
          <a:prstGeom prst="rect">
            <a:avLst/>
          </a:prstGeom>
          <a:noFill/>
          <a:ln>
            <a:noFill/>
          </a:ln>
        </p:spPr>
      </p:pic>
      <p:sp>
        <p:nvSpPr>
          <p:cNvPr id="116" name="Google Shape;116;p23"/>
          <p:cNvSpPr txBox="1"/>
          <p:nvPr/>
        </p:nvSpPr>
        <p:spPr>
          <a:xfrm>
            <a:off x="208325" y="229875"/>
            <a:ext cx="2047200" cy="107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Formål?</a:t>
            </a:r>
            <a:endParaRPr/>
          </a:p>
          <a:p>
            <a:pPr indent="0" lvl="0" marL="0">
              <a:spcBef>
                <a:spcPts val="0"/>
              </a:spcBef>
              <a:spcAft>
                <a:spcPts val="0"/>
              </a:spcAft>
              <a:buNone/>
            </a:pPr>
            <a:r>
              <a:rPr lang="en"/>
              <a:t>Utforming?</a:t>
            </a:r>
            <a:endParaRPr/>
          </a:p>
          <a:p>
            <a:pPr indent="0" lvl="0" marL="0">
              <a:spcBef>
                <a:spcPts val="0"/>
              </a:spcBef>
              <a:spcAft>
                <a:spcPts val="0"/>
              </a:spcAft>
              <a:buNone/>
            </a:pPr>
            <a:r>
              <a:rPr lang="en"/>
              <a:t>Brukeropplevelse?</a:t>
            </a:r>
            <a:endParaRPr/>
          </a:p>
          <a:p>
            <a:pPr indent="0" lvl="0" marL="0">
              <a:spcBef>
                <a:spcPts val="0"/>
              </a:spcBef>
              <a:spcAft>
                <a:spcPts val="0"/>
              </a:spcAft>
              <a:buNone/>
            </a:pPr>
            <a:r>
              <a:t/>
            </a:r>
            <a:endParaRPr/>
          </a:p>
        </p:txBody>
      </p:sp>
      <p:sp>
        <p:nvSpPr>
          <p:cNvPr id="117" name="Google Shape;117;p23"/>
          <p:cNvSpPr txBox="1"/>
          <p:nvPr/>
        </p:nvSpPr>
        <p:spPr>
          <a:xfrm>
            <a:off x="636100" y="4762775"/>
            <a:ext cx="1516500" cy="34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Skjermdump fra arngren.net </a:t>
            </a:r>
            <a:endParaRPr sz="800"/>
          </a:p>
          <a:p>
            <a:pPr indent="0" lvl="0" marL="0">
              <a:spcBef>
                <a:spcPts val="0"/>
              </a:spcBef>
              <a:spcAft>
                <a:spcPts val="0"/>
              </a:spcAft>
              <a:buNone/>
            </a:pPr>
            <a:r>
              <a:t/>
            </a:r>
            <a:endParaRPr sz="800"/>
          </a:p>
        </p:txBody>
      </p:sp>
      <p:sp>
        <p:nvSpPr>
          <p:cNvPr id="118" name="Google Shape;118;p23"/>
          <p:cNvSpPr/>
          <p:nvPr/>
        </p:nvSpPr>
        <p:spPr>
          <a:xfrm>
            <a:off x="2083250" y="158050"/>
            <a:ext cx="373500" cy="145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52400" y="152400"/>
            <a:ext cx="8839200" cy="3687604"/>
          </a:xfrm>
          <a:prstGeom prst="rect">
            <a:avLst/>
          </a:prstGeom>
          <a:noFill/>
          <a:ln>
            <a:noFill/>
          </a:ln>
        </p:spPr>
      </p:pic>
      <p:sp>
        <p:nvSpPr>
          <p:cNvPr id="124" name="Google Shape;124;p24"/>
          <p:cNvSpPr txBox="1"/>
          <p:nvPr/>
        </p:nvSpPr>
        <p:spPr>
          <a:xfrm>
            <a:off x="94925" y="4252700"/>
            <a:ext cx="4137900" cy="48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Formål?</a:t>
            </a:r>
            <a:endParaRPr/>
          </a:p>
          <a:p>
            <a:pPr indent="0" lvl="0" marL="0">
              <a:spcBef>
                <a:spcPts val="0"/>
              </a:spcBef>
              <a:spcAft>
                <a:spcPts val="0"/>
              </a:spcAft>
              <a:buNone/>
            </a:pPr>
            <a:r>
              <a:rPr lang="en"/>
              <a:t>Utforming?</a:t>
            </a:r>
            <a:endParaRPr/>
          </a:p>
          <a:p>
            <a:pPr indent="0" lvl="0" marL="0">
              <a:spcBef>
                <a:spcPts val="0"/>
              </a:spcBef>
              <a:spcAft>
                <a:spcPts val="0"/>
              </a:spcAft>
              <a:buNone/>
            </a:pPr>
            <a:r>
              <a:rPr lang="en"/>
              <a:t>Brukeropplevelse?</a:t>
            </a:r>
            <a:endParaRPr/>
          </a:p>
        </p:txBody>
      </p:sp>
      <p:sp>
        <p:nvSpPr>
          <p:cNvPr id="125" name="Google Shape;125;p24"/>
          <p:cNvSpPr txBox="1"/>
          <p:nvPr/>
        </p:nvSpPr>
        <p:spPr>
          <a:xfrm>
            <a:off x="7435075" y="4568800"/>
            <a:ext cx="1659300" cy="48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Skjermdump fra google.com</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110850" y="0"/>
            <a:ext cx="8839200" cy="4264160"/>
          </a:xfrm>
          <a:prstGeom prst="rect">
            <a:avLst/>
          </a:prstGeom>
          <a:noFill/>
          <a:ln>
            <a:noFill/>
          </a:ln>
        </p:spPr>
      </p:pic>
      <p:sp>
        <p:nvSpPr>
          <p:cNvPr id="131" name="Google Shape;131;p25"/>
          <p:cNvSpPr txBox="1"/>
          <p:nvPr/>
        </p:nvSpPr>
        <p:spPr>
          <a:xfrm>
            <a:off x="6977850" y="4264150"/>
            <a:ext cx="1972200" cy="25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Skjermdump fra nrk.no (17. Juli 2018)</a:t>
            </a:r>
            <a:endParaRPr sz="800"/>
          </a:p>
        </p:txBody>
      </p:sp>
      <p:sp>
        <p:nvSpPr>
          <p:cNvPr id="132" name="Google Shape;132;p25"/>
          <p:cNvSpPr txBox="1"/>
          <p:nvPr/>
        </p:nvSpPr>
        <p:spPr>
          <a:xfrm>
            <a:off x="110850" y="4264150"/>
            <a:ext cx="4137900" cy="48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Formål?</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Utforming?</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Brukeropplevelse?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Webdesign - oppsummering</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 god webside: </a:t>
            </a:r>
            <a:endParaRPr/>
          </a:p>
          <a:p>
            <a:pPr indent="0" lvl="0" marL="0" rtl="0">
              <a:spcBef>
                <a:spcPts val="1600"/>
              </a:spcBef>
              <a:spcAft>
                <a:spcPts val="0"/>
              </a:spcAft>
              <a:buNone/>
            </a:pPr>
            <a:r>
              <a:rPr lang="en"/>
              <a:t>e</a:t>
            </a:r>
            <a:r>
              <a:rPr lang="en"/>
              <a:t>r kjent med sitt formål</a:t>
            </a:r>
            <a:endParaRPr/>
          </a:p>
          <a:p>
            <a:pPr indent="0" lvl="0" marL="0" rtl="0">
              <a:spcBef>
                <a:spcPts val="1600"/>
              </a:spcBef>
              <a:spcAft>
                <a:spcPts val="0"/>
              </a:spcAft>
              <a:buNone/>
            </a:pPr>
            <a:r>
              <a:rPr lang="en"/>
              <a:t>bruker virkemidler som fremhever viktige elementer</a:t>
            </a:r>
            <a:endParaRPr/>
          </a:p>
          <a:p>
            <a:pPr indent="0" lvl="0" marL="0">
              <a:spcBef>
                <a:spcPts val="1600"/>
              </a:spcBef>
              <a:spcAft>
                <a:spcPts val="1600"/>
              </a:spcAft>
              <a:buNone/>
            </a:pPr>
            <a:r>
              <a:rPr lang="en"/>
              <a:t>f</a:t>
            </a:r>
            <a:r>
              <a:rPr lang="en"/>
              <a:t>okuserer på brukerens opplevelse av siden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Hvordan lage en nettside?</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Bygge opp innholdet i nettsiden med HTML</a:t>
            </a:r>
            <a:endParaRPr/>
          </a:p>
          <a:p>
            <a:pPr indent="0" lvl="0" marL="0" rtl="0">
              <a:spcBef>
                <a:spcPts val="1600"/>
              </a:spcBef>
              <a:spcAft>
                <a:spcPts val="0"/>
              </a:spcAft>
              <a:buNone/>
            </a:pPr>
            <a:r>
              <a:rPr lang="en"/>
              <a:t>Designe utseende med CSS</a:t>
            </a:r>
            <a:endParaRPr/>
          </a:p>
          <a:p>
            <a:pPr indent="0" lvl="0" marL="0" rtl="0">
              <a:spcBef>
                <a:spcPts val="1600"/>
              </a:spcBef>
              <a:spcAft>
                <a:spcPts val="0"/>
              </a:spcAft>
              <a:buNone/>
            </a:pPr>
            <a:r>
              <a:t/>
            </a:r>
            <a:endParaRPr/>
          </a:p>
          <a:p>
            <a:pPr indent="0" lvl="0" marL="0">
              <a:spcBef>
                <a:spcPts val="1600"/>
              </a:spcBef>
              <a:spcAft>
                <a:spcPts val="1600"/>
              </a:spcAft>
              <a:buNone/>
            </a:pPr>
            <a:r>
              <a:rPr lang="en"/>
              <a:t>Gjøre siden interaktiv og dynamisk med JavaScript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a:t>
            </a:r>
            <a:endParaRPr/>
          </a:p>
        </p:txBody>
      </p:sp>
      <p:sp>
        <p:nvSpPr>
          <p:cNvPr id="150" name="Google Shape;15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Introdusert i 1993</a:t>
            </a:r>
            <a:endParaRPr/>
          </a:p>
          <a:p>
            <a:pPr indent="0" lvl="0" marL="0" rtl="0">
              <a:spcBef>
                <a:spcPts val="1600"/>
              </a:spcBef>
              <a:spcAft>
                <a:spcPts val="0"/>
              </a:spcAft>
              <a:buNone/>
            </a:pPr>
            <a:r>
              <a:rPr lang="en"/>
              <a:t>Brukes for å presentere strukturert data</a:t>
            </a:r>
            <a:endParaRPr/>
          </a:p>
          <a:p>
            <a:pPr indent="0" lvl="0" marL="0" rtl="0">
              <a:spcBef>
                <a:spcPts val="1600"/>
              </a:spcBef>
              <a:spcAft>
                <a:spcPts val="0"/>
              </a:spcAft>
              <a:buNone/>
            </a:pPr>
            <a:r>
              <a:rPr lang="en"/>
              <a:t>Forskjellige elementer, brukes for å strukturere dokumentet</a:t>
            </a:r>
            <a:endParaRPr/>
          </a:p>
          <a:p>
            <a:pPr indent="0" lvl="0" marL="0">
              <a:spcBef>
                <a:spcPts val="1600"/>
              </a:spcBef>
              <a:spcAft>
                <a:spcPts val="1600"/>
              </a:spcAft>
              <a:buNone/>
            </a:pPr>
            <a:r>
              <a:rPr lang="en"/>
              <a:t>Innholdet av nettsiden står i de forskjellige HTML-elementene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HTML-elementer</a:t>
            </a:r>
            <a:endParaRPr/>
          </a:p>
        </p:txBody>
      </p:sp>
      <p:sp>
        <p:nvSpPr>
          <p:cNvPr id="156" name="Google Shape;156;p2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&lt;!DOCTYPE html&gt; </a:t>
            </a:r>
            <a:endParaRPr/>
          </a:p>
          <a:p>
            <a:pPr indent="0" lvl="0" marL="0" rtl="0">
              <a:lnSpc>
                <a:spcPct val="100000"/>
              </a:lnSpc>
              <a:spcBef>
                <a:spcPts val="1600"/>
              </a:spcBef>
              <a:spcAft>
                <a:spcPts val="0"/>
              </a:spcAft>
              <a:buNone/>
            </a:pPr>
            <a:r>
              <a:rPr lang="en"/>
              <a:t>&lt;html&gt;</a:t>
            </a:r>
            <a:endParaRPr/>
          </a:p>
          <a:p>
            <a:pPr indent="0" lvl="0" marL="0" rtl="0">
              <a:lnSpc>
                <a:spcPct val="100000"/>
              </a:lnSpc>
              <a:spcBef>
                <a:spcPts val="1600"/>
              </a:spcBef>
              <a:spcAft>
                <a:spcPts val="0"/>
              </a:spcAft>
              <a:buNone/>
            </a:pPr>
            <a:r>
              <a:rPr lang="en"/>
              <a:t>&lt;head&gt;</a:t>
            </a:r>
            <a:endParaRPr/>
          </a:p>
          <a:p>
            <a:pPr indent="0" lvl="0" marL="0" rtl="0">
              <a:lnSpc>
                <a:spcPct val="100000"/>
              </a:lnSpc>
              <a:spcBef>
                <a:spcPts val="1600"/>
              </a:spcBef>
              <a:spcAft>
                <a:spcPts val="0"/>
              </a:spcAft>
              <a:buNone/>
            </a:pPr>
            <a:r>
              <a:rPr lang="en"/>
              <a:t>&lt;body&gt;</a:t>
            </a:r>
            <a:endParaRPr/>
          </a:p>
          <a:p>
            <a:pPr indent="0" lvl="0" marL="0" rtl="0">
              <a:lnSpc>
                <a:spcPct val="100000"/>
              </a:lnSpc>
              <a:spcBef>
                <a:spcPts val="1600"/>
              </a:spcBef>
              <a:spcAft>
                <a:spcPts val="0"/>
              </a:spcAft>
              <a:buNone/>
            </a:pPr>
            <a:r>
              <a:rPr lang="en"/>
              <a:t>&lt;h1&gt;</a:t>
            </a:r>
            <a:endParaRPr/>
          </a:p>
          <a:p>
            <a:pPr indent="0" lvl="0" marL="0" rtl="0">
              <a:lnSpc>
                <a:spcPct val="100000"/>
              </a:lnSpc>
              <a:spcBef>
                <a:spcPts val="1600"/>
              </a:spcBef>
              <a:spcAft>
                <a:spcPts val="0"/>
              </a:spcAft>
              <a:buNone/>
            </a:pPr>
            <a:r>
              <a:rPr lang="en"/>
              <a:t>&lt;p&gt;</a:t>
            </a:r>
            <a:endParaRPr/>
          </a:p>
          <a:p>
            <a:pPr indent="0" lvl="0" marL="0" rtl="0">
              <a:lnSpc>
                <a:spcPct val="100000"/>
              </a:lnSpc>
              <a:spcBef>
                <a:spcPts val="1600"/>
              </a:spcBef>
              <a:spcAft>
                <a:spcPts val="0"/>
              </a:spcAft>
              <a:buNone/>
            </a:pPr>
            <a:r>
              <a:rPr lang="en"/>
              <a:t>&lt;a&gt;</a:t>
            </a:r>
            <a:endParaRPr/>
          </a:p>
          <a:p>
            <a:pPr indent="0" lvl="0" marL="0">
              <a:lnSpc>
                <a:spcPct val="100000"/>
              </a:lnSpc>
              <a:spcBef>
                <a:spcPts val="1600"/>
              </a:spcBef>
              <a:spcAft>
                <a:spcPts val="1600"/>
              </a:spcAft>
              <a:buNone/>
            </a:pPr>
            <a:r>
              <a:rPr lang="en"/>
              <a:t>&lt;div&gt;</a:t>
            </a:r>
            <a:endParaRPr/>
          </a:p>
        </p:txBody>
      </p:sp>
      <p:sp>
        <p:nvSpPr>
          <p:cNvPr id="157" name="Google Shape;157;p29"/>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HTML-elementer</a:t>
            </a:r>
            <a:endParaRPr/>
          </a:p>
        </p:txBody>
      </p:sp>
      <p:sp>
        <p:nvSpPr>
          <p:cNvPr id="163" name="Google Shape;163;p30"/>
          <p:cNvSpPr txBox="1"/>
          <p:nvPr>
            <p:ph idx="1" type="body"/>
          </p:nvPr>
        </p:nvSpPr>
        <p:spPr>
          <a:xfrm>
            <a:off x="311700" y="1152475"/>
            <a:ext cx="33807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a:t>Elementer avsluttes med / og &gt;</a:t>
            </a:r>
            <a:endParaRPr/>
          </a:p>
          <a:p>
            <a:pPr indent="0" lvl="0" marL="0" rtl="0">
              <a:lnSpc>
                <a:spcPct val="100000"/>
              </a:lnSpc>
              <a:spcBef>
                <a:spcPts val="1600"/>
              </a:spcBef>
              <a:spcAft>
                <a:spcPts val="0"/>
              </a:spcAft>
              <a:buNone/>
            </a:pPr>
            <a:r>
              <a:rPr lang="en"/>
              <a:t>Eks: 	</a:t>
            </a:r>
            <a:endParaRPr/>
          </a:p>
          <a:p>
            <a:pPr indent="0" lvl="0" marL="0" rtl="0">
              <a:lnSpc>
                <a:spcPct val="100000"/>
              </a:lnSpc>
              <a:spcBef>
                <a:spcPts val="1600"/>
              </a:spcBef>
              <a:spcAft>
                <a:spcPts val="0"/>
              </a:spcAft>
              <a:buClr>
                <a:schemeClr val="dk1"/>
              </a:buClr>
              <a:buSzPts val="1100"/>
              <a:buFont typeface="Arial"/>
              <a:buNone/>
            </a:pPr>
            <a:r>
              <a:rPr lang="en"/>
              <a:t>&lt;body&gt;</a:t>
            </a:r>
            <a:endParaRPr/>
          </a:p>
          <a:p>
            <a:pPr indent="457200" lvl="0" marL="0" rtl="0">
              <a:lnSpc>
                <a:spcPct val="100000"/>
              </a:lnSpc>
              <a:spcBef>
                <a:spcPts val="1600"/>
              </a:spcBef>
              <a:spcAft>
                <a:spcPts val="0"/>
              </a:spcAft>
              <a:buClr>
                <a:schemeClr val="dk1"/>
              </a:buClr>
              <a:buSzPts val="1100"/>
              <a:buFont typeface="Arial"/>
              <a:buNone/>
            </a:pPr>
            <a:r>
              <a:rPr lang="en"/>
              <a:t>&lt;p&gt;Hei&lt;/p&gt;</a:t>
            </a:r>
            <a:endParaRPr/>
          </a:p>
          <a:p>
            <a:pPr indent="0" lvl="0" marL="0" rtl="0">
              <a:lnSpc>
                <a:spcPct val="100000"/>
              </a:lnSpc>
              <a:spcBef>
                <a:spcPts val="1600"/>
              </a:spcBef>
              <a:spcAft>
                <a:spcPts val="0"/>
              </a:spcAft>
              <a:buNone/>
            </a:pPr>
            <a:r>
              <a:rPr lang="en"/>
              <a:t>	&lt;img src=”...” /&gt;</a:t>
            </a:r>
            <a:endParaRPr/>
          </a:p>
          <a:p>
            <a:pPr indent="0" lvl="0" marL="0" rtl="0">
              <a:lnSpc>
                <a:spcPct val="100000"/>
              </a:lnSpc>
              <a:spcBef>
                <a:spcPts val="1600"/>
              </a:spcBef>
              <a:spcAft>
                <a:spcPts val="0"/>
              </a:spcAft>
              <a:buClr>
                <a:schemeClr val="dk1"/>
              </a:buClr>
              <a:buSzPts val="1100"/>
              <a:buFont typeface="Arial"/>
              <a:buNone/>
            </a:pPr>
            <a:r>
              <a:rPr lang="en"/>
              <a:t>&lt;/body&gt;</a:t>
            </a:r>
            <a:endParaRPr/>
          </a:p>
          <a:p>
            <a:pPr indent="0" lvl="0" marL="0" rtl="0">
              <a:lnSpc>
                <a:spcPct val="100000"/>
              </a:lnSpc>
              <a:spcBef>
                <a:spcPts val="1600"/>
              </a:spcBef>
              <a:spcAft>
                <a:spcPts val="1600"/>
              </a:spcAft>
              <a:buClr>
                <a:schemeClr val="dk1"/>
              </a:buClr>
              <a:buSzPts val="1100"/>
              <a:buFont typeface="Arial"/>
              <a:buNone/>
            </a:pPr>
            <a:r>
              <a:t/>
            </a:r>
            <a:endParaRPr/>
          </a:p>
        </p:txBody>
      </p:sp>
      <p:sp>
        <p:nvSpPr>
          <p:cNvPr id="164" name="Google Shape;164;p30"/>
          <p:cNvSpPr txBox="1"/>
          <p:nvPr/>
        </p:nvSpPr>
        <p:spPr>
          <a:xfrm>
            <a:off x="5861875" y="445025"/>
            <a:ext cx="3000000" cy="2342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t/>
            </a:r>
            <a:endParaRPr sz="1800">
              <a:solidFill>
                <a:schemeClr val="dk2"/>
              </a:solidFill>
            </a:endParaRPr>
          </a:p>
        </p:txBody>
      </p:sp>
      <p:sp>
        <p:nvSpPr>
          <p:cNvPr id="165" name="Google Shape;165;p30"/>
          <p:cNvSpPr txBox="1"/>
          <p:nvPr/>
        </p:nvSpPr>
        <p:spPr>
          <a:xfrm>
            <a:off x="4152150" y="1152475"/>
            <a:ext cx="4991700" cy="341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solidFill>
                  <a:schemeClr val="dk2"/>
                </a:solidFill>
              </a:rPr>
              <a:t>Noen unntak:</a:t>
            </a:r>
            <a:endParaRPr sz="1800">
              <a:solidFill>
                <a:schemeClr val="dk2"/>
              </a:solidFill>
            </a:endParaRPr>
          </a:p>
          <a:p>
            <a:pPr indent="0" lvl="0" marL="0" rtl="0">
              <a:spcBef>
                <a:spcPts val="1600"/>
              </a:spcBef>
              <a:spcAft>
                <a:spcPts val="0"/>
              </a:spcAft>
              <a:buClr>
                <a:schemeClr val="dk1"/>
              </a:buClr>
              <a:buSzPts val="1100"/>
              <a:buFont typeface="Arial"/>
              <a:buNone/>
            </a:pPr>
            <a:r>
              <a:rPr lang="en" sz="1800">
                <a:solidFill>
                  <a:schemeClr val="dk2"/>
                </a:solidFill>
              </a:rPr>
              <a:t>&lt;meta charset=”utf-8”&gt;</a:t>
            </a:r>
            <a:endParaRPr sz="1800">
              <a:solidFill>
                <a:schemeClr val="dk2"/>
              </a:solidFill>
            </a:endParaRPr>
          </a:p>
          <a:p>
            <a:pPr indent="0" lvl="0" marL="0" rtl="0">
              <a:spcBef>
                <a:spcPts val="1600"/>
              </a:spcBef>
              <a:spcAft>
                <a:spcPts val="0"/>
              </a:spcAft>
              <a:buNone/>
            </a:pPr>
            <a:r>
              <a:rPr lang="en" sz="1800">
                <a:solidFill>
                  <a:schemeClr val="dk2"/>
                </a:solidFill>
              </a:rPr>
              <a:t>&lt;br&gt;</a:t>
            </a:r>
            <a:endParaRPr sz="1800">
              <a:solidFill>
                <a:schemeClr val="dk2"/>
              </a:solidFill>
            </a:endParaRPr>
          </a:p>
          <a:p>
            <a:pPr indent="0" lvl="0" marL="0" rtl="0">
              <a:spcBef>
                <a:spcPts val="1600"/>
              </a:spcBef>
              <a:spcAft>
                <a:spcPts val="0"/>
              </a:spcAft>
              <a:buClr>
                <a:schemeClr val="dk1"/>
              </a:buClr>
              <a:buSzPts val="1100"/>
              <a:buFont typeface="Arial"/>
              <a:buNone/>
            </a:pPr>
            <a:r>
              <a:rPr lang="en" sz="1800">
                <a:solidFill>
                  <a:schemeClr val="dk2"/>
                </a:solidFill>
              </a:rPr>
              <a:t>&lt;link rel=”stylesheet” type=”text/css” href=”...”&gt;</a:t>
            </a:r>
            <a:endParaRPr sz="1800">
              <a:solidFill>
                <a:schemeClr val="dk2"/>
              </a:solidFill>
            </a:endParaRPr>
          </a:p>
          <a:p>
            <a:pPr indent="0" lvl="0" marL="0">
              <a:spcBef>
                <a:spcPts val="1600"/>
              </a:spcBef>
              <a:spcAft>
                <a:spcPts val="0"/>
              </a:spcAft>
              <a:buNone/>
            </a:pPr>
            <a:r>
              <a:t/>
            </a:r>
            <a:endParaRPr/>
          </a:p>
        </p:txBody>
      </p:sp>
      <p:sp>
        <p:nvSpPr>
          <p:cNvPr id="166" name="Google Shape;166;p30"/>
          <p:cNvSpPr txBox="1"/>
          <p:nvPr/>
        </p:nvSpPr>
        <p:spPr>
          <a:xfrm>
            <a:off x="3626850" y="4288675"/>
            <a:ext cx="5517000" cy="28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Kan også ha “tomme elementer”, som f.eks. &lt;p/&gt;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HTML-elementer</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 Man bruker ofte id- og class-attributter i HTML for å gjøre design lettere: 	</a:t>
            </a:r>
            <a:endParaRPr/>
          </a:p>
          <a:p>
            <a:pPr indent="0" lvl="0" marL="0" rtl="0">
              <a:lnSpc>
                <a:spcPct val="100000"/>
              </a:lnSpc>
              <a:spcBef>
                <a:spcPts val="1600"/>
              </a:spcBef>
              <a:spcAft>
                <a:spcPts val="0"/>
              </a:spcAft>
              <a:buClr>
                <a:schemeClr val="dk1"/>
              </a:buClr>
              <a:buSzPts val="1100"/>
              <a:buFont typeface="Arial"/>
              <a:buNone/>
            </a:pPr>
            <a:r>
              <a:t/>
            </a:r>
            <a:endParaRPr/>
          </a:p>
          <a:p>
            <a:pPr indent="0" lvl="0" marL="0" rtl="0">
              <a:lnSpc>
                <a:spcPct val="100000"/>
              </a:lnSpc>
              <a:spcBef>
                <a:spcPts val="1600"/>
              </a:spcBef>
              <a:spcAft>
                <a:spcPts val="0"/>
              </a:spcAft>
              <a:buClr>
                <a:schemeClr val="dk1"/>
              </a:buClr>
              <a:buSzPts val="1100"/>
              <a:buFont typeface="Arial"/>
              <a:buNone/>
            </a:pPr>
            <a:r>
              <a:rPr lang="en"/>
              <a:t>&lt;body&gt;</a:t>
            </a:r>
            <a:endParaRPr/>
          </a:p>
          <a:p>
            <a:pPr indent="457200" lvl="0" marL="0" rtl="0">
              <a:lnSpc>
                <a:spcPct val="100000"/>
              </a:lnSpc>
              <a:spcBef>
                <a:spcPts val="1600"/>
              </a:spcBef>
              <a:spcAft>
                <a:spcPts val="0"/>
              </a:spcAft>
              <a:buClr>
                <a:schemeClr val="dk1"/>
              </a:buClr>
              <a:buSzPts val="1100"/>
              <a:buFont typeface="Arial"/>
              <a:buNone/>
            </a:pPr>
            <a:r>
              <a:rPr lang="en"/>
              <a:t>&lt;p class=”class1”&gt;Hei&lt;/p&gt;</a:t>
            </a:r>
            <a:endParaRPr/>
          </a:p>
          <a:p>
            <a:pPr indent="0" lvl="0" marL="0" rtl="0">
              <a:lnSpc>
                <a:spcPct val="100000"/>
              </a:lnSpc>
              <a:spcBef>
                <a:spcPts val="1600"/>
              </a:spcBef>
              <a:spcAft>
                <a:spcPts val="0"/>
              </a:spcAft>
              <a:buNone/>
            </a:pPr>
            <a:r>
              <a:rPr lang="en"/>
              <a:t>	&lt;img id=”id1” src=”...” /&gt;</a:t>
            </a:r>
            <a:endParaRPr/>
          </a:p>
          <a:p>
            <a:pPr indent="0" lvl="0" marL="0" rtl="0">
              <a:lnSpc>
                <a:spcPct val="100000"/>
              </a:lnSpc>
              <a:spcBef>
                <a:spcPts val="1600"/>
              </a:spcBef>
              <a:spcAft>
                <a:spcPts val="0"/>
              </a:spcAft>
              <a:buClr>
                <a:schemeClr val="dk1"/>
              </a:buClr>
              <a:buSzPts val="1100"/>
              <a:buFont typeface="Arial"/>
              <a:buNone/>
            </a:pPr>
            <a:r>
              <a:rPr lang="en"/>
              <a:t>&lt;/body&gt;</a:t>
            </a:r>
            <a:endParaRPr/>
          </a:p>
          <a:p>
            <a:pPr indent="-342900" lvl="0" marL="457200" rtl="0">
              <a:lnSpc>
                <a:spcPct val="100000"/>
              </a:lnSpc>
              <a:spcBef>
                <a:spcPts val="1600"/>
              </a:spcBef>
              <a:spcAft>
                <a:spcPts val="0"/>
              </a:spcAft>
              <a:buSzPts val="1800"/>
              <a:buChar char="-"/>
            </a:pPr>
            <a:r>
              <a:rPr lang="en"/>
              <a:t>Kan også bruke flere klasser: &lt;p class=”class1 class2”&gt;Hei&lt;/p&gt;</a:t>
            </a:r>
            <a:endParaRPr/>
          </a:p>
        </p:txBody>
      </p:sp>
      <p:sp>
        <p:nvSpPr>
          <p:cNvPr id="173" name="Google Shape;173;p31"/>
          <p:cNvSpPr txBox="1"/>
          <p:nvPr/>
        </p:nvSpPr>
        <p:spPr>
          <a:xfrm>
            <a:off x="5861875" y="445025"/>
            <a:ext cx="3000000" cy="2342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Velkommen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Hvem er vi?</a:t>
            </a:r>
            <a:endParaRPr/>
          </a:p>
          <a:p>
            <a:pPr indent="0" lvl="0" marL="0" rtl="0">
              <a:spcBef>
                <a:spcPts val="1600"/>
              </a:spcBef>
              <a:spcAft>
                <a:spcPts val="0"/>
              </a:spcAft>
              <a:buNone/>
            </a:pPr>
            <a:r>
              <a:rPr lang="en"/>
              <a:t>Hvorfor er vi her?</a:t>
            </a:r>
            <a:endParaRPr/>
          </a:p>
          <a:p>
            <a:pPr indent="0" lvl="0" marL="0">
              <a:spcBef>
                <a:spcPts val="1600"/>
              </a:spcBef>
              <a:spcAft>
                <a:spcPts val="1600"/>
              </a:spcAft>
              <a:buNone/>
            </a:pPr>
            <a:r>
              <a:rPr lang="en"/>
              <a:t>Hva skal vi gjøre?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Bygge en nettside med HTML</a:t>
            </a:r>
            <a:endParaRPr/>
          </a:p>
        </p:txBody>
      </p:sp>
      <p:sp>
        <p:nvSpPr>
          <p:cNvPr id="179" name="Google Shape;179;p3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Viktige elementer en bør ha på plass</a:t>
            </a:r>
            <a:endParaRPr/>
          </a:p>
        </p:txBody>
      </p:sp>
      <p:sp>
        <p:nvSpPr>
          <p:cNvPr id="180" name="Google Shape;180;p32"/>
          <p:cNvSpPr txBox="1"/>
          <p:nvPr/>
        </p:nvSpPr>
        <p:spPr>
          <a:xfrm>
            <a:off x="4590350" y="1152475"/>
            <a:ext cx="4553700" cy="335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&lt;!DOCTYPE html&gt;</a:t>
            </a:r>
            <a:endParaRPr/>
          </a:p>
          <a:p>
            <a:pPr indent="0" lvl="0" marL="0">
              <a:spcBef>
                <a:spcPts val="0"/>
              </a:spcBef>
              <a:spcAft>
                <a:spcPts val="0"/>
              </a:spcAft>
              <a:buNone/>
            </a:pPr>
            <a:r>
              <a:rPr lang="en"/>
              <a:t>&lt;html&gt;</a:t>
            </a:r>
            <a:endParaRPr/>
          </a:p>
          <a:p>
            <a:pPr indent="0" lvl="0" marL="0">
              <a:spcBef>
                <a:spcPts val="0"/>
              </a:spcBef>
              <a:spcAft>
                <a:spcPts val="0"/>
              </a:spcAft>
              <a:buNone/>
            </a:pPr>
            <a:r>
              <a:rPr lang="en"/>
              <a:t>	&lt;head&gt;</a:t>
            </a:r>
            <a:endParaRPr/>
          </a:p>
          <a:p>
            <a:pPr indent="0" lvl="0" marL="0">
              <a:spcBef>
                <a:spcPts val="0"/>
              </a:spcBef>
              <a:spcAft>
                <a:spcPts val="0"/>
              </a:spcAft>
              <a:buNone/>
            </a:pPr>
            <a:r>
              <a:t/>
            </a:r>
            <a:endParaRPr/>
          </a:p>
          <a:p>
            <a:pPr indent="0" lvl="0" marL="0">
              <a:spcBef>
                <a:spcPts val="0"/>
              </a:spcBef>
              <a:spcAft>
                <a:spcPts val="0"/>
              </a:spcAft>
              <a:buNone/>
            </a:pPr>
            <a:r>
              <a:rPr lang="en"/>
              <a:t>	&lt;/head&gt;</a:t>
            </a:r>
            <a:endParaRPr/>
          </a:p>
          <a:p>
            <a:pPr indent="0" lvl="0" marL="0">
              <a:spcBef>
                <a:spcPts val="0"/>
              </a:spcBef>
              <a:spcAft>
                <a:spcPts val="0"/>
              </a:spcAft>
              <a:buNone/>
            </a:pPr>
            <a:r>
              <a:rPr lang="en"/>
              <a:t>	&lt;body&gt;</a:t>
            </a:r>
            <a:endParaRPr/>
          </a:p>
          <a:p>
            <a:pPr indent="0" lvl="0" marL="0">
              <a:spcBef>
                <a:spcPts val="0"/>
              </a:spcBef>
              <a:spcAft>
                <a:spcPts val="0"/>
              </a:spcAft>
              <a:buNone/>
            </a:pPr>
            <a:r>
              <a:t/>
            </a:r>
            <a:endParaRPr/>
          </a:p>
          <a:p>
            <a:pPr indent="0" lvl="0" marL="0">
              <a:spcBef>
                <a:spcPts val="0"/>
              </a:spcBef>
              <a:spcAft>
                <a:spcPts val="0"/>
              </a:spcAft>
              <a:buNone/>
            </a:pPr>
            <a:r>
              <a:rPr lang="en"/>
              <a:t>	&lt;/body&gt;</a:t>
            </a:r>
            <a:endParaRPr/>
          </a:p>
          <a:p>
            <a:pPr indent="0" lvl="0" marL="0">
              <a:spcBef>
                <a:spcPts val="0"/>
              </a:spcBef>
              <a:spcAft>
                <a:spcPts val="0"/>
              </a:spcAft>
              <a:buNone/>
            </a:pPr>
            <a:r>
              <a:rPr lang="en"/>
              <a:t>&lt;/html&gt;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Bygge en nettside med HTML</a:t>
            </a:r>
            <a:endParaRPr/>
          </a:p>
        </p:txBody>
      </p:sp>
      <p:sp>
        <p:nvSpPr>
          <p:cNvPr id="186" name="Google Shape;186;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Fylle på litt innhold</a:t>
            </a:r>
            <a:endParaRPr/>
          </a:p>
        </p:txBody>
      </p:sp>
      <p:sp>
        <p:nvSpPr>
          <p:cNvPr id="187" name="Google Shape;187;p33"/>
          <p:cNvSpPr txBox="1"/>
          <p:nvPr/>
        </p:nvSpPr>
        <p:spPr>
          <a:xfrm>
            <a:off x="4590350" y="1152475"/>
            <a:ext cx="4553700" cy="335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&lt;!DOCTYPE html&gt;</a:t>
            </a:r>
            <a:endParaRPr/>
          </a:p>
          <a:p>
            <a:pPr indent="0" lvl="0" marL="0" rtl="0">
              <a:spcBef>
                <a:spcPts val="0"/>
              </a:spcBef>
              <a:spcAft>
                <a:spcPts val="0"/>
              </a:spcAft>
              <a:buNone/>
            </a:pPr>
            <a:r>
              <a:rPr lang="en"/>
              <a:t>&lt;html&gt;</a:t>
            </a:r>
            <a:endParaRPr/>
          </a:p>
          <a:p>
            <a:pPr indent="0" lvl="0" marL="0" rtl="0">
              <a:spcBef>
                <a:spcPts val="0"/>
              </a:spcBef>
              <a:spcAft>
                <a:spcPts val="0"/>
              </a:spcAft>
              <a:buNone/>
            </a:pPr>
            <a:r>
              <a:rPr lang="en"/>
              <a:t>	&lt;head&gt;</a:t>
            </a:r>
            <a:endParaRPr/>
          </a:p>
          <a:p>
            <a:pPr indent="0" lvl="0" marL="0" rtl="0">
              <a:spcBef>
                <a:spcPts val="0"/>
              </a:spcBef>
              <a:spcAft>
                <a:spcPts val="0"/>
              </a:spcAft>
              <a:buNone/>
            </a:pPr>
            <a:r>
              <a:rPr lang="en"/>
              <a:t>		&lt;title&gt;Min nettside&lt;/title&gt;</a:t>
            </a:r>
            <a:endParaRPr/>
          </a:p>
          <a:p>
            <a:pPr indent="0" lvl="0" marL="0" rtl="0">
              <a:spcBef>
                <a:spcPts val="0"/>
              </a:spcBef>
              <a:spcAft>
                <a:spcPts val="0"/>
              </a:spcAft>
              <a:buNone/>
            </a:pPr>
            <a:r>
              <a:rPr lang="en"/>
              <a:t>	&lt;/head&gt;</a:t>
            </a:r>
            <a:endParaRPr/>
          </a:p>
          <a:p>
            <a:pPr indent="0" lvl="0" marL="0" rtl="0">
              <a:spcBef>
                <a:spcPts val="0"/>
              </a:spcBef>
              <a:spcAft>
                <a:spcPts val="0"/>
              </a:spcAft>
              <a:buNone/>
            </a:pPr>
            <a:r>
              <a:rPr lang="en"/>
              <a:t>	&lt;body&gt;</a:t>
            </a:r>
            <a:endParaRPr/>
          </a:p>
          <a:p>
            <a:pPr indent="0" lvl="0" marL="0">
              <a:spcBef>
                <a:spcPts val="0"/>
              </a:spcBef>
              <a:spcAft>
                <a:spcPts val="0"/>
              </a:spcAft>
              <a:buNone/>
            </a:pPr>
            <a:r>
              <a:rPr lang="en"/>
              <a:t>		&lt;h1&gt;Velkommen!&lt;/h1&gt;</a:t>
            </a:r>
            <a:endParaRPr/>
          </a:p>
          <a:p>
            <a:pPr indent="0" lvl="0" marL="0" rtl="0">
              <a:spcBef>
                <a:spcPts val="0"/>
              </a:spcBef>
              <a:spcAft>
                <a:spcPts val="0"/>
              </a:spcAft>
              <a:buNone/>
            </a:pPr>
            <a:r>
              <a:rPr lang="en"/>
              <a:t>		&lt;p&gt;Dette er min første nettside.&lt;/p&gt;</a:t>
            </a:r>
            <a:endParaRPr/>
          </a:p>
          <a:p>
            <a:pPr indent="0" lvl="0" marL="0" rtl="0">
              <a:spcBef>
                <a:spcPts val="0"/>
              </a:spcBef>
              <a:spcAft>
                <a:spcPts val="0"/>
              </a:spcAft>
              <a:buNone/>
            </a:pPr>
            <a:r>
              <a:rPr lang="en"/>
              <a:t>	&lt;/body&gt;</a:t>
            </a:r>
            <a:endParaRPr/>
          </a:p>
          <a:p>
            <a:pPr indent="0" lvl="0" marL="0" rtl="0">
              <a:spcBef>
                <a:spcPts val="0"/>
              </a:spcBef>
              <a:spcAft>
                <a:spcPts val="0"/>
              </a:spcAft>
              <a:buNone/>
            </a:pPr>
            <a:r>
              <a:rPr lang="en"/>
              <a:t>&lt;/html&gt;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Resultatet</a:t>
            </a:r>
            <a:endParaRPr/>
          </a:p>
        </p:txBody>
      </p:sp>
      <p:pic>
        <p:nvPicPr>
          <p:cNvPr id="193" name="Google Shape;193;p34"/>
          <p:cNvPicPr preferRelativeResize="0"/>
          <p:nvPr/>
        </p:nvPicPr>
        <p:blipFill>
          <a:blip r:embed="rId3">
            <a:alphaModFix/>
          </a:blip>
          <a:stretch>
            <a:fillRect/>
          </a:stretch>
        </p:blipFill>
        <p:spPr>
          <a:xfrm>
            <a:off x="152400" y="1170125"/>
            <a:ext cx="2466975" cy="2743200"/>
          </a:xfrm>
          <a:prstGeom prst="rect">
            <a:avLst/>
          </a:prstGeom>
          <a:noFill/>
          <a:ln>
            <a:noFill/>
          </a:ln>
        </p:spPr>
      </p:pic>
      <p:sp>
        <p:nvSpPr>
          <p:cNvPr id="194" name="Google Shape;194;p34"/>
          <p:cNvSpPr txBox="1"/>
          <p:nvPr/>
        </p:nvSpPr>
        <p:spPr>
          <a:xfrm>
            <a:off x="2693875" y="913325"/>
            <a:ext cx="4797900" cy="30000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dk1"/>
                </a:solidFill>
              </a:rPr>
              <a:t>Endrer litt i HTML-koden </a:t>
            </a:r>
            <a:endParaRPr>
              <a:solidFill>
                <a:schemeClr val="dk1"/>
              </a:solidFill>
            </a:endParaRPr>
          </a:p>
          <a:p>
            <a:pPr indent="0" lvl="0" marL="0">
              <a:spcBef>
                <a:spcPts val="0"/>
              </a:spcBef>
              <a:spcAft>
                <a:spcPts val="0"/>
              </a:spcAft>
              <a:buNone/>
            </a:pPr>
            <a:r>
              <a:rPr lang="en">
                <a:solidFill>
                  <a:schemeClr val="dk1"/>
                </a:solidFill>
              </a:rPr>
              <a:t>så vi får brukt æ,ø og å</a:t>
            </a:r>
            <a:endParaRPr>
              <a:solidFill>
                <a:schemeClr val="dk1"/>
              </a:solidFill>
            </a:endParaRPr>
          </a:p>
          <a:p>
            <a:pPr indent="0" lvl="0" mar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&lt;!DOCTYPE html&gt;</a:t>
            </a:r>
            <a:endParaRPr>
              <a:solidFill>
                <a:schemeClr val="dk1"/>
              </a:solidFill>
            </a:endParaRPr>
          </a:p>
          <a:p>
            <a:pPr indent="0" lvl="0" marL="0" rtl="0">
              <a:spcBef>
                <a:spcPts val="0"/>
              </a:spcBef>
              <a:spcAft>
                <a:spcPts val="0"/>
              </a:spcAft>
              <a:buNone/>
            </a:pPr>
            <a:r>
              <a:rPr lang="en">
                <a:solidFill>
                  <a:schemeClr val="dk1"/>
                </a:solidFill>
              </a:rPr>
              <a:t>&lt;html lang=”nb”&gt;</a:t>
            </a:r>
            <a:endParaRPr>
              <a:solidFill>
                <a:schemeClr val="dk1"/>
              </a:solidFill>
            </a:endParaRPr>
          </a:p>
          <a:p>
            <a:pPr indent="0" lvl="0" marL="0">
              <a:spcBef>
                <a:spcPts val="0"/>
              </a:spcBef>
              <a:spcAft>
                <a:spcPts val="0"/>
              </a:spcAft>
              <a:buNone/>
            </a:pPr>
            <a:r>
              <a:rPr lang="en">
                <a:solidFill>
                  <a:schemeClr val="dk1"/>
                </a:solidFill>
              </a:rPr>
              <a:t>	&lt;head&gt;</a:t>
            </a:r>
            <a:endParaRPr>
              <a:solidFill>
                <a:schemeClr val="dk1"/>
              </a:solidFill>
            </a:endParaRPr>
          </a:p>
          <a:p>
            <a:pPr indent="0" lvl="0" marL="0" rtl="0">
              <a:spcBef>
                <a:spcPts val="0"/>
              </a:spcBef>
              <a:spcAft>
                <a:spcPts val="0"/>
              </a:spcAft>
              <a:buNone/>
            </a:pPr>
            <a:r>
              <a:rPr lang="en">
                <a:solidFill>
                  <a:schemeClr val="dk1"/>
                </a:solidFill>
              </a:rPr>
              <a:t>		&lt;meta charset=”utf-8”&gt;</a:t>
            </a:r>
            <a:endParaRPr>
              <a:solidFill>
                <a:schemeClr val="dk1"/>
              </a:solidFill>
            </a:endParaRPr>
          </a:p>
          <a:p>
            <a:pPr indent="0" lvl="0" marL="0" rtl="0">
              <a:spcBef>
                <a:spcPts val="0"/>
              </a:spcBef>
              <a:spcAft>
                <a:spcPts val="0"/>
              </a:spcAft>
              <a:buNone/>
            </a:pPr>
            <a:r>
              <a:rPr lang="en">
                <a:solidFill>
                  <a:schemeClr val="dk1"/>
                </a:solidFill>
              </a:rPr>
              <a:t>		&lt;title&gt;Min nettside&lt;/title&gt;</a:t>
            </a:r>
            <a:endParaRPr>
              <a:solidFill>
                <a:schemeClr val="dk1"/>
              </a:solidFill>
            </a:endParaRPr>
          </a:p>
          <a:p>
            <a:pPr indent="0" lvl="0" marL="0" rtl="0">
              <a:spcBef>
                <a:spcPts val="0"/>
              </a:spcBef>
              <a:spcAft>
                <a:spcPts val="0"/>
              </a:spcAft>
              <a:buNone/>
            </a:pPr>
            <a:r>
              <a:rPr lang="en">
                <a:solidFill>
                  <a:schemeClr val="dk1"/>
                </a:solidFill>
              </a:rPr>
              <a:t>	&lt;/head&gt;</a:t>
            </a:r>
            <a:endParaRPr>
              <a:solidFill>
                <a:schemeClr val="dk1"/>
              </a:solidFill>
            </a:endParaRPr>
          </a:p>
          <a:p>
            <a:pPr indent="0" lvl="0" marL="0" rtl="0">
              <a:spcBef>
                <a:spcPts val="0"/>
              </a:spcBef>
              <a:spcAft>
                <a:spcPts val="0"/>
              </a:spcAft>
              <a:buNone/>
            </a:pPr>
            <a:r>
              <a:rPr lang="en">
                <a:solidFill>
                  <a:schemeClr val="dk1"/>
                </a:solidFill>
              </a:rPr>
              <a:t>	&lt;body&gt;</a:t>
            </a:r>
            <a:endParaRPr>
              <a:solidFill>
                <a:schemeClr val="dk1"/>
              </a:solidFill>
            </a:endParaRPr>
          </a:p>
          <a:p>
            <a:pPr indent="0" lvl="0" marL="0" rtl="0">
              <a:spcBef>
                <a:spcPts val="0"/>
              </a:spcBef>
              <a:spcAft>
                <a:spcPts val="0"/>
              </a:spcAft>
              <a:buNone/>
            </a:pPr>
            <a:r>
              <a:rPr lang="en">
                <a:solidFill>
                  <a:schemeClr val="dk1"/>
                </a:solidFill>
              </a:rPr>
              <a:t>		&lt;h1&gt;Velkommen!&lt;/h1&gt;</a:t>
            </a:r>
            <a:endParaRPr>
              <a:solidFill>
                <a:schemeClr val="dk1"/>
              </a:solidFill>
            </a:endParaRPr>
          </a:p>
          <a:p>
            <a:pPr indent="0" lvl="0" marL="0" rtl="0">
              <a:spcBef>
                <a:spcPts val="0"/>
              </a:spcBef>
              <a:spcAft>
                <a:spcPts val="0"/>
              </a:spcAft>
              <a:buNone/>
            </a:pPr>
            <a:r>
              <a:rPr lang="en">
                <a:solidFill>
                  <a:schemeClr val="dk1"/>
                </a:solidFill>
              </a:rPr>
              <a:t>		&lt;p&gt;Dette er min første nettside.&lt;/p&gt;</a:t>
            </a:r>
            <a:endParaRPr>
              <a:solidFill>
                <a:schemeClr val="dk1"/>
              </a:solidFill>
            </a:endParaRPr>
          </a:p>
          <a:p>
            <a:pPr indent="0" lvl="0" marL="0" rtl="0">
              <a:spcBef>
                <a:spcPts val="0"/>
              </a:spcBef>
              <a:spcAft>
                <a:spcPts val="0"/>
              </a:spcAft>
              <a:buNone/>
            </a:pPr>
            <a:r>
              <a:rPr lang="en">
                <a:solidFill>
                  <a:schemeClr val="dk1"/>
                </a:solidFill>
              </a:rPr>
              <a:t>	&lt;/body&gt;</a:t>
            </a:r>
            <a:endParaRPr>
              <a:solidFill>
                <a:schemeClr val="dk1"/>
              </a:solidFill>
            </a:endParaRPr>
          </a:p>
          <a:p>
            <a:pPr indent="0" lvl="0" marL="0" rtl="0">
              <a:spcBef>
                <a:spcPts val="0"/>
              </a:spcBef>
              <a:spcAft>
                <a:spcPts val="0"/>
              </a:spcAft>
              <a:buNone/>
            </a:pPr>
            <a:r>
              <a:rPr lang="en">
                <a:solidFill>
                  <a:schemeClr val="dk1"/>
                </a:solidFill>
              </a:rPr>
              <a:t>&lt;/html&gt;</a:t>
            </a:r>
            <a:endParaRPr/>
          </a:p>
        </p:txBody>
      </p:sp>
      <p:pic>
        <p:nvPicPr>
          <p:cNvPr id="195" name="Google Shape;195;p34"/>
          <p:cNvPicPr preferRelativeResize="0"/>
          <p:nvPr/>
        </p:nvPicPr>
        <p:blipFill>
          <a:blip r:embed="rId4">
            <a:alphaModFix/>
          </a:blip>
          <a:stretch>
            <a:fillRect/>
          </a:stretch>
        </p:blipFill>
        <p:spPr>
          <a:xfrm>
            <a:off x="6686550" y="1017725"/>
            <a:ext cx="2457450" cy="2038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Ren HTML</a:t>
            </a:r>
            <a:endParaRPr/>
          </a:p>
        </p:txBody>
      </p:sp>
      <p:pic>
        <p:nvPicPr>
          <p:cNvPr id="201" name="Google Shape;201;p35"/>
          <p:cNvPicPr preferRelativeResize="0"/>
          <p:nvPr/>
        </p:nvPicPr>
        <p:blipFill>
          <a:blip r:embed="rId3">
            <a:alphaModFix/>
          </a:blip>
          <a:stretch>
            <a:fillRect/>
          </a:stretch>
        </p:blipFill>
        <p:spPr>
          <a:xfrm>
            <a:off x="4356751" y="0"/>
            <a:ext cx="4787248" cy="5143499"/>
          </a:xfrm>
          <a:prstGeom prst="rect">
            <a:avLst/>
          </a:prstGeom>
          <a:noFill/>
          <a:ln>
            <a:noFill/>
          </a:ln>
        </p:spPr>
      </p:pic>
      <p:sp>
        <p:nvSpPr>
          <p:cNvPr id="202" name="Google Shape;202;p35"/>
          <p:cNvSpPr txBox="1"/>
          <p:nvPr/>
        </p:nvSpPr>
        <p:spPr>
          <a:xfrm>
            <a:off x="0" y="1156575"/>
            <a:ext cx="4137900" cy="398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Inneholder informasjonen på nettsiden, men ikke mye annet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 + CSS</a:t>
            </a:r>
            <a:endParaRPr/>
          </a:p>
        </p:txBody>
      </p:sp>
      <p:pic>
        <p:nvPicPr>
          <p:cNvPr id="208" name="Google Shape;208;p36"/>
          <p:cNvPicPr preferRelativeResize="0"/>
          <p:nvPr/>
        </p:nvPicPr>
        <p:blipFill>
          <a:blip r:embed="rId3">
            <a:alphaModFix/>
          </a:blip>
          <a:stretch>
            <a:fillRect/>
          </a:stretch>
        </p:blipFill>
        <p:spPr>
          <a:xfrm>
            <a:off x="483375" y="1093450"/>
            <a:ext cx="8177249" cy="4050050"/>
          </a:xfrm>
          <a:prstGeom prst="rect">
            <a:avLst/>
          </a:prstGeom>
          <a:noFill/>
          <a:ln>
            <a:noFill/>
          </a:ln>
        </p:spPr>
      </p:pic>
      <p:sp>
        <p:nvSpPr>
          <p:cNvPr id="209" name="Google Shape;209;p36"/>
          <p:cNvSpPr/>
          <p:nvPr/>
        </p:nvSpPr>
        <p:spPr>
          <a:xfrm>
            <a:off x="43125" y="1235575"/>
            <a:ext cx="3519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36"/>
          <p:cNvSpPr/>
          <p:nvPr/>
        </p:nvSpPr>
        <p:spPr>
          <a:xfrm>
            <a:off x="481300" y="1084725"/>
            <a:ext cx="8177400" cy="53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a:t>
            </a:r>
            <a:endParaRPr/>
          </a:p>
        </p:txBody>
      </p:sp>
      <p:sp>
        <p:nvSpPr>
          <p:cNvPr id="216" name="Google Shape;21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Introdusert i 1996</a:t>
            </a:r>
            <a:endParaRPr/>
          </a:p>
          <a:p>
            <a:pPr indent="0" lvl="0" marL="0" rtl="0">
              <a:spcBef>
                <a:spcPts val="1600"/>
              </a:spcBef>
              <a:spcAft>
                <a:spcPts val="0"/>
              </a:spcAft>
              <a:buNone/>
            </a:pPr>
            <a:r>
              <a:rPr lang="en"/>
              <a:t>Brukes til å “beskrive” presentasjon av HTML</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rPr lang="en"/>
              <a:t>Ta med noen eksempler på hvordan CSS kan style HTML-en vist tidligere.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properties &amp; values</a:t>
            </a:r>
            <a:endParaRPr/>
          </a:p>
        </p:txBody>
      </p:sp>
      <p:sp>
        <p:nvSpPr>
          <p:cNvPr id="222" name="Google Shape;222;p38"/>
          <p:cNvSpPr txBox="1"/>
          <p:nvPr>
            <p:ph idx="1" type="body"/>
          </p:nvPr>
        </p:nvSpPr>
        <p:spPr>
          <a:xfrm>
            <a:off x="311700" y="1152475"/>
            <a:ext cx="8520600" cy="114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Avgjør hvilken egenskap som skal beskrives, og hvordan.</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223" name="Google Shape;223;p38"/>
          <p:cNvPicPr preferRelativeResize="0"/>
          <p:nvPr/>
        </p:nvPicPr>
        <p:blipFill>
          <a:blip r:embed="rId3">
            <a:alphaModFix/>
          </a:blip>
          <a:stretch>
            <a:fillRect/>
          </a:stretch>
        </p:blipFill>
        <p:spPr>
          <a:xfrm>
            <a:off x="1990650" y="2432625"/>
            <a:ext cx="5619750" cy="125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CSS - properties &amp; values</a:t>
            </a:r>
            <a:endParaRPr/>
          </a:p>
        </p:txBody>
      </p:sp>
      <p:sp>
        <p:nvSpPr>
          <p:cNvPr id="229" name="Google Shape;229;p39"/>
          <p:cNvSpPr txBox="1"/>
          <p:nvPr>
            <p:ph idx="1" type="body"/>
          </p:nvPr>
        </p:nvSpPr>
        <p:spPr>
          <a:xfrm>
            <a:off x="311700" y="1152475"/>
            <a:ext cx="8520600" cy="114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Eksempel:</a:t>
            </a:r>
            <a:endParaRPr/>
          </a:p>
          <a:p>
            <a:pPr indent="0" lvl="0" marL="0" rtl="0">
              <a:spcBef>
                <a:spcPts val="1600"/>
              </a:spcBef>
              <a:spcAft>
                <a:spcPts val="1600"/>
              </a:spcAft>
              <a:buNone/>
            </a:pPr>
            <a:r>
              <a:t/>
            </a:r>
            <a:endParaRPr/>
          </a:p>
        </p:txBody>
      </p:sp>
      <p:pic>
        <p:nvPicPr>
          <p:cNvPr id="230" name="Google Shape;230;p39"/>
          <p:cNvPicPr preferRelativeResize="0"/>
          <p:nvPr/>
        </p:nvPicPr>
        <p:blipFill>
          <a:blip r:embed="rId3">
            <a:alphaModFix/>
          </a:blip>
          <a:stretch>
            <a:fillRect/>
          </a:stretch>
        </p:blipFill>
        <p:spPr>
          <a:xfrm>
            <a:off x="3552825" y="2297875"/>
            <a:ext cx="2038350" cy="942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CSS - properties &amp; values</a:t>
            </a:r>
            <a:endParaRPr/>
          </a:p>
        </p:txBody>
      </p:sp>
      <p:sp>
        <p:nvSpPr>
          <p:cNvPr id="236" name="Google Shape;236;p40"/>
          <p:cNvSpPr txBox="1"/>
          <p:nvPr>
            <p:ph idx="1" type="body"/>
          </p:nvPr>
        </p:nvSpPr>
        <p:spPr>
          <a:xfrm>
            <a:off x="311700" y="1152475"/>
            <a:ext cx="8520600" cy="114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Eksempel:</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rPr lang="en"/>
              <a:t>Gir resultet:</a:t>
            </a:r>
            <a:endParaRPr/>
          </a:p>
        </p:txBody>
      </p:sp>
      <p:pic>
        <p:nvPicPr>
          <p:cNvPr id="237" name="Google Shape;237;p40"/>
          <p:cNvPicPr preferRelativeResize="0"/>
          <p:nvPr/>
        </p:nvPicPr>
        <p:blipFill>
          <a:blip r:embed="rId3">
            <a:alphaModFix/>
          </a:blip>
          <a:stretch>
            <a:fillRect/>
          </a:stretch>
        </p:blipFill>
        <p:spPr>
          <a:xfrm>
            <a:off x="2008300" y="1152475"/>
            <a:ext cx="2968407" cy="2540825"/>
          </a:xfrm>
          <a:prstGeom prst="rect">
            <a:avLst/>
          </a:prstGeom>
          <a:noFill/>
          <a:ln>
            <a:noFill/>
          </a:ln>
        </p:spPr>
      </p:pic>
      <p:pic>
        <p:nvPicPr>
          <p:cNvPr id="238" name="Google Shape;238;p40"/>
          <p:cNvPicPr preferRelativeResize="0"/>
          <p:nvPr/>
        </p:nvPicPr>
        <p:blipFill>
          <a:blip r:embed="rId4">
            <a:alphaModFix/>
          </a:blip>
          <a:stretch>
            <a:fillRect/>
          </a:stretch>
        </p:blipFill>
        <p:spPr>
          <a:xfrm>
            <a:off x="152400" y="4040750"/>
            <a:ext cx="8839199" cy="979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selector</a:t>
            </a:r>
            <a:endParaRPr/>
          </a:p>
        </p:txBody>
      </p:sp>
      <p:sp>
        <p:nvSpPr>
          <p:cNvPr id="244" name="Google Shape;244;p41"/>
          <p:cNvSpPr txBox="1"/>
          <p:nvPr>
            <p:ph idx="1" type="body"/>
          </p:nvPr>
        </p:nvSpPr>
        <p:spPr>
          <a:xfrm>
            <a:off x="311700" y="1152475"/>
            <a:ext cx="8520600" cy="81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Selector avgjør hvilke elementer CSS-reglene skal gjelde for.</a:t>
            </a:r>
            <a:endParaRPr/>
          </a:p>
          <a:p>
            <a:pPr indent="0" lvl="0" marL="0">
              <a:spcBef>
                <a:spcPts val="1600"/>
              </a:spcBef>
              <a:spcAft>
                <a:spcPts val="1600"/>
              </a:spcAft>
              <a:buNone/>
            </a:pPr>
            <a:r>
              <a:rPr lang="en"/>
              <a:t>Eks:</a:t>
            </a:r>
            <a:endParaRPr/>
          </a:p>
        </p:txBody>
      </p:sp>
      <p:pic>
        <p:nvPicPr>
          <p:cNvPr id="245" name="Google Shape;245;p41"/>
          <p:cNvPicPr preferRelativeResize="0"/>
          <p:nvPr/>
        </p:nvPicPr>
        <p:blipFill>
          <a:blip r:embed="rId3">
            <a:alphaModFix/>
          </a:blip>
          <a:stretch>
            <a:fillRect/>
          </a:stretch>
        </p:blipFill>
        <p:spPr>
          <a:xfrm>
            <a:off x="166950" y="2103525"/>
            <a:ext cx="2028825" cy="914400"/>
          </a:xfrm>
          <a:prstGeom prst="rect">
            <a:avLst/>
          </a:prstGeom>
          <a:noFill/>
          <a:ln>
            <a:noFill/>
          </a:ln>
        </p:spPr>
      </p:pic>
      <p:sp>
        <p:nvSpPr>
          <p:cNvPr id="246" name="Google Shape;246;p41"/>
          <p:cNvSpPr txBox="1"/>
          <p:nvPr/>
        </p:nvSpPr>
        <p:spPr>
          <a:xfrm>
            <a:off x="311700" y="3017925"/>
            <a:ext cx="1721700" cy="319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Element-selector</a:t>
            </a:r>
            <a:endParaRPr/>
          </a:p>
          <a:p>
            <a:pPr indent="0" lvl="0" marL="0" algn="ctr">
              <a:spcBef>
                <a:spcPts val="0"/>
              </a:spcBef>
              <a:spcAft>
                <a:spcPts val="0"/>
              </a:spcAft>
              <a:buNone/>
            </a:pPr>
            <a:r>
              <a:rPr lang="en"/>
              <a:t>(p)</a:t>
            </a:r>
            <a:endParaRPr/>
          </a:p>
        </p:txBody>
      </p:sp>
      <p:pic>
        <p:nvPicPr>
          <p:cNvPr id="247" name="Google Shape;247;p41"/>
          <p:cNvPicPr preferRelativeResize="0"/>
          <p:nvPr/>
        </p:nvPicPr>
        <p:blipFill>
          <a:blip r:embed="rId4">
            <a:alphaModFix/>
          </a:blip>
          <a:stretch>
            <a:fillRect/>
          </a:stretch>
        </p:blipFill>
        <p:spPr>
          <a:xfrm>
            <a:off x="2660575" y="2103525"/>
            <a:ext cx="2019300" cy="933450"/>
          </a:xfrm>
          <a:prstGeom prst="rect">
            <a:avLst/>
          </a:prstGeom>
          <a:noFill/>
          <a:ln>
            <a:noFill/>
          </a:ln>
        </p:spPr>
      </p:pic>
      <p:sp>
        <p:nvSpPr>
          <p:cNvPr id="248" name="Google Shape;248;p41"/>
          <p:cNvSpPr txBox="1"/>
          <p:nvPr/>
        </p:nvSpPr>
        <p:spPr>
          <a:xfrm>
            <a:off x="2809375" y="3017925"/>
            <a:ext cx="17217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ID-selector</a:t>
            </a:r>
            <a:endParaRPr/>
          </a:p>
          <a:p>
            <a:pPr indent="0" lvl="0" marL="0" rtl="0" algn="ctr">
              <a:spcBef>
                <a:spcPts val="0"/>
              </a:spcBef>
              <a:spcAft>
                <a:spcPts val="0"/>
              </a:spcAft>
              <a:buNone/>
            </a:pPr>
            <a:r>
              <a:rPr lang="en"/>
              <a:t>(para1)</a:t>
            </a:r>
            <a:endParaRPr/>
          </a:p>
        </p:txBody>
      </p:sp>
      <p:pic>
        <p:nvPicPr>
          <p:cNvPr id="249" name="Google Shape;249;p41"/>
          <p:cNvPicPr preferRelativeResize="0"/>
          <p:nvPr/>
        </p:nvPicPr>
        <p:blipFill>
          <a:blip r:embed="rId5">
            <a:alphaModFix/>
          </a:blip>
          <a:stretch>
            <a:fillRect/>
          </a:stretch>
        </p:blipFill>
        <p:spPr>
          <a:xfrm>
            <a:off x="5144675" y="2058950"/>
            <a:ext cx="2019300" cy="895350"/>
          </a:xfrm>
          <a:prstGeom prst="rect">
            <a:avLst/>
          </a:prstGeom>
          <a:noFill/>
          <a:ln>
            <a:noFill/>
          </a:ln>
        </p:spPr>
      </p:pic>
      <p:sp>
        <p:nvSpPr>
          <p:cNvPr id="250" name="Google Shape;250;p41"/>
          <p:cNvSpPr txBox="1"/>
          <p:nvPr/>
        </p:nvSpPr>
        <p:spPr>
          <a:xfrm>
            <a:off x="5144675" y="3044475"/>
            <a:ext cx="17217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class</a:t>
            </a:r>
            <a:r>
              <a:rPr lang="en"/>
              <a:t>-selector</a:t>
            </a:r>
            <a:endParaRPr/>
          </a:p>
          <a:p>
            <a:pPr indent="0" lvl="0" marL="0" rtl="0" algn="ctr">
              <a:spcBef>
                <a:spcPts val="0"/>
              </a:spcBef>
              <a:spcAft>
                <a:spcPts val="0"/>
              </a:spcAft>
              <a:buNone/>
            </a:pPr>
            <a:r>
              <a:rPr lang="en"/>
              <a:t>(center)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Programmering</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Hva er programmering?</a:t>
            </a:r>
            <a:endParaRPr/>
          </a:p>
          <a:p>
            <a:pPr indent="0" lvl="0" marL="0" rtl="0">
              <a:spcBef>
                <a:spcPts val="1600"/>
              </a:spcBef>
              <a:spcAft>
                <a:spcPts val="0"/>
              </a:spcAft>
              <a:buNone/>
            </a:pPr>
            <a:r>
              <a:rPr lang="en"/>
              <a:t>Hvorfor programmere?</a:t>
            </a:r>
            <a:endParaRPr/>
          </a:p>
          <a:p>
            <a:pPr indent="0" lvl="0" marL="0" rtl="0">
              <a:spcBef>
                <a:spcPts val="1600"/>
              </a:spcBef>
              <a:spcAft>
                <a:spcPts val="0"/>
              </a:spcAft>
              <a:buNone/>
            </a:pPr>
            <a:r>
              <a:t/>
            </a:r>
            <a:endParaRPr/>
          </a:p>
          <a:p>
            <a:pPr indent="0" lvl="0" marL="0">
              <a:spcBef>
                <a:spcPts val="1600"/>
              </a:spcBef>
              <a:spcAft>
                <a:spcPts val="1600"/>
              </a:spcAft>
              <a:buNone/>
            </a:pPr>
            <a:r>
              <a:rPr lang="en"/>
              <a:t>Hva slags kjennskap har dere til programmering?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same rules, multiple selectors</a:t>
            </a:r>
            <a:endParaRPr/>
          </a:p>
        </p:txBody>
      </p:sp>
      <p:sp>
        <p:nvSpPr>
          <p:cNvPr id="256" name="Google Shape;256;p42"/>
          <p:cNvSpPr txBox="1"/>
          <p:nvPr>
            <p:ph idx="1" type="body"/>
          </p:nvPr>
        </p:nvSpPr>
        <p:spPr>
          <a:xfrm>
            <a:off x="311700" y="1152475"/>
            <a:ext cx="8520600" cy="496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Ofte lurt å gruppere flere “selectors” hvis man skal gi samme regler</a:t>
            </a:r>
            <a:endParaRPr/>
          </a:p>
        </p:txBody>
      </p:sp>
      <p:pic>
        <p:nvPicPr>
          <p:cNvPr id="257" name="Google Shape;257;p42"/>
          <p:cNvPicPr preferRelativeResize="0"/>
          <p:nvPr/>
        </p:nvPicPr>
        <p:blipFill>
          <a:blip r:embed="rId3">
            <a:alphaModFix/>
          </a:blip>
          <a:stretch>
            <a:fillRect/>
          </a:stretch>
        </p:blipFill>
        <p:spPr>
          <a:xfrm>
            <a:off x="152400" y="1801675"/>
            <a:ext cx="2138902" cy="3189425"/>
          </a:xfrm>
          <a:prstGeom prst="rect">
            <a:avLst/>
          </a:prstGeom>
          <a:noFill/>
          <a:ln>
            <a:noFill/>
          </a:ln>
        </p:spPr>
      </p:pic>
      <p:sp>
        <p:nvSpPr>
          <p:cNvPr id="258" name="Google Shape;258;p42"/>
          <p:cNvSpPr/>
          <p:nvPr/>
        </p:nvSpPr>
        <p:spPr>
          <a:xfrm>
            <a:off x="2673450" y="2884150"/>
            <a:ext cx="21390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9" name="Google Shape;259;p42"/>
          <p:cNvPicPr preferRelativeResize="0"/>
          <p:nvPr/>
        </p:nvPicPr>
        <p:blipFill>
          <a:blip r:embed="rId4">
            <a:alphaModFix/>
          </a:blip>
          <a:stretch>
            <a:fillRect/>
          </a:stretch>
        </p:blipFill>
        <p:spPr>
          <a:xfrm>
            <a:off x="5194600" y="2590450"/>
            <a:ext cx="2009775" cy="91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comments</a:t>
            </a:r>
            <a:endParaRPr/>
          </a:p>
        </p:txBody>
      </p:sp>
      <p:sp>
        <p:nvSpPr>
          <p:cNvPr id="265" name="Google Shape;265;p43"/>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Det er lurt å kommentere valgene du gjør</a:t>
            </a:r>
            <a:endParaRPr/>
          </a:p>
          <a:p>
            <a:pPr indent="0" lvl="0" marL="0" rtl="0">
              <a:spcBef>
                <a:spcPts val="1600"/>
              </a:spcBef>
              <a:spcAft>
                <a:spcPts val="0"/>
              </a:spcAft>
              <a:buNone/>
            </a:pPr>
            <a:r>
              <a:rPr lang="en"/>
              <a:t>Lettere å huske senere</a:t>
            </a:r>
            <a:endParaRPr/>
          </a:p>
          <a:p>
            <a:pPr indent="0" lvl="0" marL="0" rtl="0">
              <a:spcBef>
                <a:spcPts val="1600"/>
              </a:spcBef>
              <a:spcAft>
                <a:spcPts val="0"/>
              </a:spcAft>
              <a:buNone/>
            </a:pPr>
            <a:r>
              <a:rPr lang="en"/>
              <a:t>Ingen kan lese tanker</a:t>
            </a:r>
            <a:endParaRPr/>
          </a:p>
          <a:p>
            <a:pPr indent="0" lvl="0" marL="0" rtl="0">
              <a:spcBef>
                <a:spcPts val="1600"/>
              </a:spcBef>
              <a:spcAft>
                <a:spcPts val="0"/>
              </a:spcAft>
              <a:buNone/>
            </a:pPr>
            <a:r>
              <a:t/>
            </a:r>
            <a:endParaRPr/>
          </a:p>
          <a:p>
            <a:pPr indent="0" lvl="0" marL="0">
              <a:spcBef>
                <a:spcPts val="1600"/>
              </a:spcBef>
              <a:spcAft>
                <a:spcPts val="1600"/>
              </a:spcAft>
              <a:buNone/>
            </a:pPr>
            <a:r>
              <a:rPr lang="en"/>
              <a:t>Vanlig å bruke kommentarer til å “fjerne/skru av”</a:t>
            </a:r>
            <a:br>
              <a:rPr lang="en"/>
            </a:br>
            <a:r>
              <a:rPr lang="en"/>
              <a:t>regler/kode uten å slette.</a:t>
            </a:r>
            <a:endParaRPr/>
          </a:p>
        </p:txBody>
      </p:sp>
      <p:pic>
        <p:nvPicPr>
          <p:cNvPr id="266" name="Google Shape;266;p43"/>
          <p:cNvPicPr preferRelativeResize="0"/>
          <p:nvPr/>
        </p:nvPicPr>
        <p:blipFill>
          <a:blip r:embed="rId3">
            <a:alphaModFix/>
          </a:blip>
          <a:stretch>
            <a:fillRect/>
          </a:stretch>
        </p:blipFill>
        <p:spPr>
          <a:xfrm>
            <a:off x="5441400" y="1859925"/>
            <a:ext cx="3390900" cy="205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link with HTML</a:t>
            </a:r>
            <a:endParaRPr/>
          </a:p>
        </p:txBody>
      </p:sp>
      <p:sp>
        <p:nvSpPr>
          <p:cNvPr id="272" name="Google Shape;272;p44"/>
          <p:cNvSpPr txBox="1"/>
          <p:nvPr>
            <p:ph idx="1" type="body"/>
          </p:nvPr>
        </p:nvSpPr>
        <p:spPr>
          <a:xfrm>
            <a:off x="311700" y="1152475"/>
            <a:ext cx="8520600" cy="116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 lager ofte CSS i et eget dokument - stylesheet.css </a:t>
            </a:r>
            <a:endParaRPr/>
          </a:p>
          <a:p>
            <a:pPr indent="0" lvl="0" marL="0">
              <a:spcBef>
                <a:spcPts val="1600"/>
              </a:spcBef>
              <a:spcAft>
                <a:spcPts val="1600"/>
              </a:spcAft>
              <a:buNone/>
            </a:pPr>
            <a:r>
              <a:rPr lang="en"/>
              <a:t>For å koble HTML-dokumentet med CSS:</a:t>
            </a:r>
            <a:endParaRPr/>
          </a:p>
        </p:txBody>
      </p:sp>
      <p:pic>
        <p:nvPicPr>
          <p:cNvPr id="273" name="Google Shape;273;p44"/>
          <p:cNvPicPr preferRelativeResize="0"/>
          <p:nvPr/>
        </p:nvPicPr>
        <p:blipFill>
          <a:blip r:embed="rId3">
            <a:alphaModFix/>
          </a:blip>
          <a:stretch>
            <a:fillRect/>
          </a:stretch>
        </p:blipFill>
        <p:spPr>
          <a:xfrm>
            <a:off x="2047875" y="2452125"/>
            <a:ext cx="5048250" cy="695325"/>
          </a:xfrm>
          <a:prstGeom prst="rect">
            <a:avLst/>
          </a:prstGeom>
          <a:noFill/>
          <a:ln>
            <a:noFill/>
          </a:ln>
        </p:spPr>
      </p:pic>
      <p:sp>
        <p:nvSpPr>
          <p:cNvPr id="274" name="Google Shape;274;p44"/>
          <p:cNvSpPr txBox="1"/>
          <p:nvPr/>
        </p:nvSpPr>
        <p:spPr>
          <a:xfrm>
            <a:off x="5744000" y="3537950"/>
            <a:ext cx="2545200" cy="63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Filsti til stilark.</a:t>
            </a:r>
            <a:endParaRPr/>
          </a:p>
          <a:p>
            <a:pPr indent="0" lvl="0" marL="0">
              <a:spcBef>
                <a:spcPts val="0"/>
              </a:spcBef>
              <a:spcAft>
                <a:spcPts val="0"/>
              </a:spcAft>
              <a:buNone/>
            </a:pPr>
            <a:r>
              <a:rPr lang="en"/>
              <a:t>I samme mappe holder det med å skrive filnavnet til stilarket</a:t>
            </a:r>
            <a:endParaRPr/>
          </a:p>
        </p:txBody>
      </p:sp>
      <p:sp>
        <p:nvSpPr>
          <p:cNvPr id="275" name="Google Shape;275;p44"/>
          <p:cNvSpPr/>
          <p:nvPr/>
        </p:nvSpPr>
        <p:spPr>
          <a:xfrm>
            <a:off x="6138775" y="2942200"/>
            <a:ext cx="152700" cy="632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CSS - in HTML</a:t>
            </a:r>
            <a:endParaRPr/>
          </a:p>
        </p:txBody>
      </p:sp>
      <p:sp>
        <p:nvSpPr>
          <p:cNvPr id="281" name="Google Shape;281;p45"/>
          <p:cNvSpPr txBox="1"/>
          <p:nvPr>
            <p:ph idx="1" type="body"/>
          </p:nvPr>
        </p:nvSpPr>
        <p:spPr>
          <a:xfrm>
            <a:off x="311700" y="1152475"/>
            <a:ext cx="8520600" cy="363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 kan skrive CSS rett inn i HTML</a:t>
            </a:r>
            <a:endParaRPr/>
          </a:p>
          <a:p>
            <a:pPr indent="0" lvl="0" marL="0" rtl="0">
              <a:spcBef>
                <a:spcPts val="1600"/>
              </a:spcBef>
              <a:spcAft>
                <a:spcPts val="0"/>
              </a:spcAft>
              <a:buNone/>
            </a:pPr>
            <a:r>
              <a:rPr lang="en"/>
              <a:t>Enten med en &lt;style&gt; tag:</a:t>
            </a:r>
            <a:endParaRPr/>
          </a:p>
          <a:p>
            <a:pPr indent="0" lvl="0" marL="0" rtl="0">
              <a:spcBef>
                <a:spcPts val="1600"/>
              </a:spcBef>
              <a:spcAft>
                <a:spcPts val="0"/>
              </a:spcAft>
              <a:buNone/>
            </a:pPr>
            <a:r>
              <a:t/>
            </a:r>
            <a:endParaRPr sz="1400">
              <a:latin typeface="Source Code Pro"/>
              <a:ea typeface="Source Code Pro"/>
              <a:cs typeface="Source Code Pro"/>
              <a:sym typeface="Source Code Pro"/>
            </a:endParaRPr>
          </a:p>
          <a:p>
            <a:pPr indent="0" lvl="0" marL="0" rtl="0">
              <a:spcBef>
                <a:spcPts val="1600"/>
              </a:spcBef>
              <a:spcAft>
                <a:spcPts val="0"/>
              </a:spcAft>
              <a:buNone/>
            </a:pPr>
            <a:r>
              <a:t/>
            </a:r>
            <a:endParaRPr sz="1400">
              <a:latin typeface="Source Code Pro"/>
              <a:ea typeface="Source Code Pro"/>
              <a:cs typeface="Source Code Pro"/>
              <a:sym typeface="Source Code Pro"/>
            </a:endParaRPr>
          </a:p>
          <a:p>
            <a:pPr indent="0" lvl="0" marL="0" rtl="0">
              <a:spcBef>
                <a:spcPts val="1600"/>
              </a:spcBef>
              <a:spcAft>
                <a:spcPts val="0"/>
              </a:spcAft>
              <a:buNone/>
            </a:pPr>
            <a:r>
              <a:t/>
            </a:r>
            <a:endParaRPr sz="1400">
              <a:latin typeface="Source Code Pro"/>
              <a:ea typeface="Source Code Pro"/>
              <a:cs typeface="Source Code Pro"/>
              <a:sym typeface="Source Code Pro"/>
            </a:endParaRPr>
          </a:p>
          <a:p>
            <a:pPr indent="0" lvl="0" marL="0">
              <a:spcBef>
                <a:spcPts val="1600"/>
              </a:spcBef>
              <a:spcAft>
                <a:spcPts val="0"/>
              </a:spcAft>
              <a:buNone/>
            </a:pPr>
            <a:r>
              <a:rPr lang="en"/>
              <a:t>Eller rett i en HTML-tag, ved style-attributten:</a:t>
            </a:r>
            <a:endParaRPr/>
          </a:p>
          <a:p>
            <a:pPr indent="0" lvl="0" marL="0" rtl="0">
              <a:spcBef>
                <a:spcPts val="1600"/>
              </a:spcBef>
              <a:spcAft>
                <a:spcPts val="1600"/>
              </a:spcAft>
              <a:buClr>
                <a:schemeClr val="dk1"/>
              </a:buClr>
              <a:buSzPts val="1100"/>
              <a:buFont typeface="Arial"/>
              <a:buNone/>
            </a:pPr>
            <a:r>
              <a:t/>
            </a:r>
            <a:endParaRPr/>
          </a:p>
        </p:txBody>
      </p:sp>
      <p:pic>
        <p:nvPicPr>
          <p:cNvPr id="282" name="Google Shape;282;p45"/>
          <p:cNvPicPr preferRelativeResize="0"/>
          <p:nvPr/>
        </p:nvPicPr>
        <p:blipFill>
          <a:blip r:embed="rId3">
            <a:alphaModFix/>
          </a:blip>
          <a:stretch>
            <a:fillRect/>
          </a:stretch>
        </p:blipFill>
        <p:spPr>
          <a:xfrm>
            <a:off x="311700" y="4295225"/>
            <a:ext cx="7308600" cy="496550"/>
          </a:xfrm>
          <a:prstGeom prst="rect">
            <a:avLst/>
          </a:prstGeom>
          <a:noFill/>
          <a:ln>
            <a:noFill/>
          </a:ln>
        </p:spPr>
      </p:pic>
      <p:pic>
        <p:nvPicPr>
          <p:cNvPr id="283" name="Google Shape;283;p45"/>
          <p:cNvPicPr preferRelativeResize="0"/>
          <p:nvPr/>
        </p:nvPicPr>
        <p:blipFill>
          <a:blip r:embed="rId4">
            <a:alphaModFix/>
          </a:blip>
          <a:stretch>
            <a:fillRect/>
          </a:stretch>
        </p:blipFill>
        <p:spPr>
          <a:xfrm>
            <a:off x="3328625" y="1702013"/>
            <a:ext cx="4638600" cy="1739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box model</a:t>
            </a:r>
            <a:endParaRPr/>
          </a:p>
        </p:txBody>
      </p:sp>
      <p:sp>
        <p:nvSpPr>
          <p:cNvPr id="289" name="Google Shape;289;p46"/>
          <p:cNvSpPr txBox="1"/>
          <p:nvPr>
            <p:ph idx="1" type="body"/>
          </p:nvPr>
        </p:nvSpPr>
        <p:spPr>
          <a:xfrm>
            <a:off x="311700" y="1152475"/>
            <a:ext cx="8520600" cy="91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CSS er boks-modellen nyttig å kunne</a:t>
            </a:r>
            <a:endParaRPr/>
          </a:p>
          <a:p>
            <a:pPr indent="0" lvl="0" marL="0">
              <a:spcBef>
                <a:spcPts val="1600"/>
              </a:spcBef>
              <a:spcAft>
                <a:spcPts val="1600"/>
              </a:spcAft>
              <a:buNone/>
            </a:pPr>
            <a:r>
              <a:rPr lang="en"/>
              <a:t>Hvert element i HTML har “en boks” rundt seg som ser slik ut </a:t>
            </a:r>
            <a:endParaRPr/>
          </a:p>
        </p:txBody>
      </p:sp>
      <p:pic>
        <p:nvPicPr>
          <p:cNvPr id="290" name="Google Shape;290;p46"/>
          <p:cNvPicPr preferRelativeResize="0"/>
          <p:nvPr/>
        </p:nvPicPr>
        <p:blipFill>
          <a:blip r:embed="rId3">
            <a:alphaModFix/>
          </a:blip>
          <a:stretch>
            <a:fillRect/>
          </a:stretch>
        </p:blipFill>
        <p:spPr>
          <a:xfrm>
            <a:off x="152400" y="2215675"/>
            <a:ext cx="8839199" cy="27480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CSS - box model </a:t>
            </a:r>
            <a:endParaRPr/>
          </a:p>
        </p:txBody>
      </p:sp>
      <p:pic>
        <p:nvPicPr>
          <p:cNvPr id="296" name="Google Shape;296;p47"/>
          <p:cNvPicPr preferRelativeResize="0"/>
          <p:nvPr/>
        </p:nvPicPr>
        <p:blipFill>
          <a:blip r:embed="rId3">
            <a:alphaModFix/>
          </a:blip>
          <a:stretch>
            <a:fillRect/>
          </a:stretch>
        </p:blipFill>
        <p:spPr>
          <a:xfrm>
            <a:off x="152400" y="1170125"/>
            <a:ext cx="2586282" cy="3820975"/>
          </a:xfrm>
          <a:prstGeom prst="rect">
            <a:avLst/>
          </a:prstGeom>
          <a:noFill/>
          <a:ln>
            <a:noFill/>
          </a:ln>
        </p:spPr>
      </p:pic>
      <p:pic>
        <p:nvPicPr>
          <p:cNvPr id="297" name="Google Shape;297;p47"/>
          <p:cNvPicPr preferRelativeResize="0"/>
          <p:nvPr/>
        </p:nvPicPr>
        <p:blipFill>
          <a:blip r:embed="rId4">
            <a:alphaModFix/>
          </a:blip>
          <a:stretch>
            <a:fillRect/>
          </a:stretch>
        </p:blipFill>
        <p:spPr>
          <a:xfrm>
            <a:off x="3072707" y="1581188"/>
            <a:ext cx="6100518" cy="1981131"/>
          </a:xfrm>
          <a:prstGeom prst="rect">
            <a:avLst/>
          </a:prstGeom>
          <a:noFill/>
          <a:ln>
            <a:noFill/>
          </a:ln>
        </p:spPr>
      </p:pic>
      <p:sp>
        <p:nvSpPr>
          <p:cNvPr id="298" name="Google Shape;298;p47"/>
          <p:cNvSpPr/>
          <p:nvPr/>
        </p:nvSpPr>
        <p:spPr>
          <a:xfrm>
            <a:off x="2760488" y="2571750"/>
            <a:ext cx="290400" cy="34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HTML &amp; CSS - oppsummering</a:t>
            </a:r>
            <a:endParaRPr/>
          </a:p>
        </p:txBody>
      </p:sp>
      <p:sp>
        <p:nvSpPr>
          <p:cNvPr id="304" name="Google Shape;30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HTML er innholdet av en nettside</a:t>
            </a:r>
            <a:endParaRPr/>
          </a:p>
          <a:p>
            <a:pPr indent="0" lvl="0" marL="0" rtl="0">
              <a:spcBef>
                <a:spcPts val="1600"/>
              </a:spcBef>
              <a:spcAft>
                <a:spcPts val="0"/>
              </a:spcAft>
              <a:buNone/>
            </a:pPr>
            <a:r>
              <a:rPr lang="en"/>
              <a:t>Bygget opp med elementer og attributter</a:t>
            </a:r>
            <a:endParaRPr/>
          </a:p>
          <a:p>
            <a:pPr indent="0" lvl="0" marL="0" rtl="0">
              <a:spcBef>
                <a:spcPts val="1600"/>
              </a:spcBef>
              <a:spcAft>
                <a:spcPts val="0"/>
              </a:spcAft>
              <a:buNone/>
            </a:pPr>
            <a:r>
              <a:t/>
            </a:r>
            <a:endParaRPr/>
          </a:p>
          <a:p>
            <a:pPr indent="0" lvl="0" marL="0" rtl="0">
              <a:spcBef>
                <a:spcPts val="1600"/>
              </a:spcBef>
              <a:spcAft>
                <a:spcPts val="0"/>
              </a:spcAft>
              <a:buNone/>
            </a:pPr>
            <a:r>
              <a:rPr lang="en"/>
              <a:t>CSS er hvordan nettsiden skal se ut</a:t>
            </a:r>
            <a:endParaRPr/>
          </a:p>
          <a:p>
            <a:pPr indent="0" lvl="0" marL="0" rtl="0">
              <a:spcBef>
                <a:spcPts val="1600"/>
              </a:spcBef>
              <a:spcAft>
                <a:spcPts val="0"/>
              </a:spcAft>
              <a:buNone/>
            </a:pPr>
            <a:r>
              <a:rPr lang="en"/>
              <a:t>Beskriver HTML basert på “selectors”, “properties” og “values”  </a:t>
            </a:r>
            <a:endParaRPr/>
          </a:p>
          <a:p>
            <a:pPr indent="0" lvl="0" marL="0">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JavaScript</a:t>
            </a:r>
            <a:endParaRPr/>
          </a:p>
        </p:txBody>
      </p:sp>
      <p:sp>
        <p:nvSpPr>
          <p:cNvPr id="310" name="Google Shape;31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Programmeringsspråk</a:t>
            </a:r>
            <a:endParaRPr/>
          </a:p>
          <a:p>
            <a:pPr indent="0" lvl="0" marL="0" rtl="0">
              <a:spcBef>
                <a:spcPts val="1600"/>
              </a:spcBef>
              <a:spcAft>
                <a:spcPts val="0"/>
              </a:spcAft>
              <a:buNone/>
            </a:pPr>
            <a:r>
              <a:rPr lang="en"/>
              <a:t>Introdusert i 1995</a:t>
            </a:r>
            <a:endParaRPr/>
          </a:p>
          <a:p>
            <a:pPr indent="0" lvl="0" marL="0">
              <a:spcBef>
                <a:spcPts val="1600"/>
              </a:spcBef>
              <a:spcAft>
                <a:spcPts val="1600"/>
              </a:spcAft>
              <a:buNone/>
            </a:pPr>
            <a:r>
              <a:rPr lang="en"/>
              <a:t>Brukes til å gjøre nettsider dynamiske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W3C</a:t>
            </a:r>
            <a:endParaRPr/>
          </a:p>
        </p:txBody>
      </p:sp>
      <p:sp>
        <p:nvSpPr>
          <p:cNvPr id="316" name="Google Shape;31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World Wide Web Consortium</a:t>
            </a:r>
            <a:endParaRPr/>
          </a:p>
          <a:p>
            <a:pPr indent="0" lvl="0" marL="0" rtl="0">
              <a:spcBef>
                <a:spcPts val="1600"/>
              </a:spcBef>
              <a:spcAft>
                <a:spcPts val="0"/>
              </a:spcAft>
              <a:buNone/>
            </a:pPr>
            <a:r>
              <a:rPr lang="en"/>
              <a:t>Standardiseringsorganisasjon for WWW (W3)</a:t>
            </a:r>
            <a:endParaRPr/>
          </a:p>
          <a:p>
            <a:pPr indent="0" lvl="0" marL="0" rtl="0">
              <a:spcBef>
                <a:spcPts val="1600"/>
              </a:spcBef>
              <a:spcAft>
                <a:spcPts val="0"/>
              </a:spcAft>
              <a:buNone/>
            </a:pPr>
            <a:r>
              <a:t/>
            </a:r>
            <a:endParaRPr/>
          </a:p>
          <a:p>
            <a:pPr indent="0" lvl="0" marL="0" rtl="0">
              <a:spcBef>
                <a:spcPts val="1600"/>
              </a:spcBef>
              <a:spcAft>
                <a:spcPts val="0"/>
              </a:spcAft>
              <a:buNone/>
            </a:pPr>
            <a:r>
              <a:rPr lang="en"/>
              <a:t>Grunnlagt i 1994 av Tim Berners-Lee</a:t>
            </a:r>
            <a:endParaRPr/>
          </a:p>
          <a:p>
            <a:pPr indent="0" lvl="0" marL="0" rtl="0">
              <a:spcBef>
                <a:spcPts val="1600"/>
              </a:spcBef>
              <a:spcAft>
                <a:spcPts val="0"/>
              </a:spcAft>
              <a:buNone/>
            </a:pPr>
            <a:r>
              <a:t/>
            </a:r>
            <a:endParaRPr/>
          </a:p>
          <a:p>
            <a:pPr indent="0" lvl="0" marL="0">
              <a:spcBef>
                <a:spcPts val="1600"/>
              </a:spcBef>
              <a:spcAft>
                <a:spcPts val="1600"/>
              </a:spcAft>
              <a:buNone/>
            </a:pPr>
            <a:r>
              <a:rPr lang="en"/>
              <a:t>Utvikler protokoller, standarder og verktøy for W3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W3Schools</a:t>
            </a:r>
            <a:endParaRPr/>
          </a:p>
        </p:txBody>
      </p:sp>
      <p:sp>
        <p:nvSpPr>
          <p:cNvPr id="322" name="Google Shape;32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Startet i 1998 av norske Refsnes Data</a:t>
            </a:r>
            <a:endParaRPr/>
          </a:p>
          <a:p>
            <a:pPr indent="0" lvl="0" marL="0" rtl="0">
              <a:spcBef>
                <a:spcPts val="1600"/>
              </a:spcBef>
              <a:spcAft>
                <a:spcPts val="0"/>
              </a:spcAft>
              <a:buNone/>
            </a:pPr>
            <a:r>
              <a:t/>
            </a:r>
            <a:endParaRPr/>
          </a:p>
          <a:p>
            <a:pPr indent="0" lvl="0" marL="0" rtl="0">
              <a:spcBef>
                <a:spcPts val="1600"/>
              </a:spcBef>
              <a:spcAft>
                <a:spcPts val="0"/>
              </a:spcAft>
              <a:buNone/>
            </a:pPr>
            <a:r>
              <a:rPr lang="en"/>
              <a:t>Inneholder informasjon og veiledning for HTML, CSS, JavaScript, PHP, Python og en rekke rammeverk.</a:t>
            </a:r>
            <a:endParaRPr/>
          </a:p>
          <a:p>
            <a:pPr indent="0" lvl="0" marL="0" rtl="0">
              <a:spcBef>
                <a:spcPts val="1600"/>
              </a:spcBef>
              <a:spcAft>
                <a:spcPts val="0"/>
              </a:spcAft>
              <a:buNone/>
            </a:pPr>
            <a:r>
              <a:t/>
            </a:r>
            <a:endParaRPr/>
          </a:p>
          <a:p>
            <a:pPr indent="0" lvl="0" marL="0" rtl="0">
              <a:spcBef>
                <a:spcPts val="1600"/>
              </a:spcBef>
              <a:spcAft>
                <a:spcPts val="0"/>
              </a:spcAft>
              <a:buNone/>
            </a:pPr>
            <a:r>
              <a:rPr lang="en" u="sng">
                <a:solidFill>
                  <a:schemeClr val="hlink"/>
                </a:solidFill>
                <a:hlinkClick r:id="rId3"/>
              </a:rPr>
              <a:t>http://www.w3schools.com</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Nettsider</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Hva er egentlig en nettside?</a:t>
            </a:r>
            <a:endParaRPr/>
          </a:p>
          <a:p>
            <a:pPr indent="0" lvl="0" marL="0" rtl="0">
              <a:spcBef>
                <a:spcPts val="1600"/>
              </a:spcBef>
              <a:spcAft>
                <a:spcPts val="0"/>
              </a:spcAft>
              <a:buNone/>
            </a:pPr>
            <a:r>
              <a:rPr lang="en"/>
              <a:t>Hvordan lager man en nettside?</a:t>
            </a:r>
            <a:endParaRPr/>
          </a:p>
          <a:p>
            <a:pPr indent="0" lvl="0" marL="0">
              <a:spcBef>
                <a:spcPts val="1600"/>
              </a:spcBef>
              <a:spcAft>
                <a:spcPts val="1600"/>
              </a:spcAft>
              <a:buNone/>
            </a:pPr>
            <a:r>
              <a:rPr lang="en"/>
              <a:t>Er det programmering på nettsider?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dag:	</a:t>
            </a:r>
            <a:endParaRPr/>
          </a:p>
        </p:txBody>
      </p:sp>
      <p:sp>
        <p:nvSpPr>
          <p:cNvPr id="79" name="Google Shape;79;p17"/>
          <p:cNvSpPr txBox="1"/>
          <p:nvPr>
            <p:ph idx="1" type="body"/>
          </p:nvPr>
        </p:nvSpPr>
        <p:spPr>
          <a:xfrm>
            <a:off x="311700" y="1152475"/>
            <a:ext cx="64710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Webdesign</a:t>
            </a:r>
            <a:endParaRPr/>
          </a:p>
          <a:p>
            <a:pPr indent="0" lvl="0" marL="0" rtl="0">
              <a:spcBef>
                <a:spcPts val="1600"/>
              </a:spcBef>
              <a:spcAft>
                <a:spcPts val="0"/>
              </a:spcAft>
              <a:buNone/>
            </a:pPr>
            <a:r>
              <a:rPr lang="en"/>
              <a:t>HTML</a:t>
            </a:r>
            <a:endParaRPr/>
          </a:p>
          <a:p>
            <a:pPr indent="0" lvl="0" marL="0" rtl="0">
              <a:spcBef>
                <a:spcPts val="1600"/>
              </a:spcBef>
              <a:spcAft>
                <a:spcPts val="0"/>
              </a:spcAft>
              <a:buNone/>
            </a:pPr>
            <a:r>
              <a:rPr lang="en"/>
              <a:t>CSS</a:t>
            </a:r>
            <a:endParaRPr/>
          </a:p>
          <a:p>
            <a:pPr indent="0" lvl="0" marL="0" rtl="0">
              <a:spcBef>
                <a:spcPts val="1600"/>
              </a:spcBef>
              <a:spcAft>
                <a:spcPts val="0"/>
              </a:spcAft>
              <a:buNone/>
            </a:pPr>
            <a:r>
              <a:t/>
            </a:r>
            <a:endParaRPr/>
          </a:p>
          <a:p>
            <a:pPr indent="0" lvl="0" marL="0" rtl="0">
              <a:spcBef>
                <a:spcPts val="1600"/>
              </a:spcBef>
              <a:spcAft>
                <a:spcPts val="0"/>
              </a:spcAft>
              <a:buNone/>
            </a:pPr>
            <a:r>
              <a:rPr lang="en"/>
              <a:t>Kursets hjemmeside:</a:t>
            </a:r>
            <a:endParaRPr/>
          </a:p>
          <a:p>
            <a:pPr indent="0" lvl="0" marL="0" rtl="0">
              <a:spcBef>
                <a:spcPts val="1600"/>
              </a:spcBef>
              <a:spcAft>
                <a:spcPts val="0"/>
              </a:spcAft>
              <a:buNone/>
            </a:pPr>
            <a:r>
              <a:rPr lang="en" u="sng">
                <a:solidFill>
                  <a:schemeClr val="hlink"/>
                </a:solidFill>
                <a:hlinkClick r:id="rId3"/>
              </a:rPr>
              <a:t>https://bit.ly/2JwLOcq</a:t>
            </a:r>
            <a:endParaRPr/>
          </a:p>
          <a:p>
            <a:pPr indent="0" lvl="0" marL="0">
              <a:spcBef>
                <a:spcPts val="1600"/>
              </a:spcBef>
              <a:spcAft>
                <a:spcPts val="1600"/>
              </a:spcAft>
              <a:buNone/>
            </a:pPr>
            <a:r>
              <a:rPr lang="en"/>
              <a:t>Eventuelt: student.cs.hioa.no/~s237393/SommerkursProg18</a:t>
            </a:r>
            <a:endParaRPr/>
          </a:p>
        </p:txBody>
      </p:sp>
      <p:sp>
        <p:nvSpPr>
          <p:cNvPr id="80" name="Google Shape;80;p17"/>
          <p:cNvSpPr txBox="1"/>
          <p:nvPr>
            <p:ph idx="1" type="body"/>
          </p:nvPr>
        </p:nvSpPr>
        <p:spPr>
          <a:xfrm>
            <a:off x="4657025" y="793850"/>
            <a:ext cx="5376300" cy="155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Internett-kode:</a:t>
            </a:r>
            <a:endParaRPr b="1"/>
          </a:p>
          <a:p>
            <a:pPr indent="0" lvl="0" marL="0" rtl="0">
              <a:spcBef>
                <a:spcPts val="1600"/>
              </a:spcBef>
              <a:spcAft>
                <a:spcPts val="1600"/>
              </a:spcAft>
              <a:buNone/>
            </a:pPr>
            <a:r>
              <a:rPr lang="en" u="sng"/>
              <a:t>WIFI:</a:t>
            </a:r>
            <a:r>
              <a:rPr lang="en"/>
              <a:t>		eduroam</a:t>
            </a:r>
            <a:br>
              <a:rPr lang="en"/>
            </a:br>
            <a:r>
              <a:rPr lang="en" u="sng"/>
              <a:t>Brukernavn:	</a:t>
            </a:r>
            <a:r>
              <a:rPr lang="en"/>
              <a:t>uke30</a:t>
            </a:r>
            <a:br>
              <a:rPr lang="en"/>
            </a:br>
            <a:r>
              <a:rPr lang="en" u="sng"/>
              <a:t>Passord:</a:t>
            </a:r>
            <a:r>
              <a:rPr lang="en"/>
              <a:t>		P35uke30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Formål</a:t>
            </a:r>
            <a:endParaRPr/>
          </a:p>
          <a:p>
            <a:pPr indent="0" lvl="0" marL="0" rtl="0">
              <a:spcBef>
                <a:spcPts val="1600"/>
              </a:spcBef>
              <a:spcAft>
                <a:spcPts val="0"/>
              </a:spcAft>
              <a:buNone/>
            </a:pPr>
            <a:r>
              <a:rPr lang="en"/>
              <a:t>Utforming/virkemidler</a:t>
            </a:r>
            <a:endParaRPr/>
          </a:p>
          <a:p>
            <a:pPr indent="0" lvl="0" marL="0" rtl="0">
              <a:spcBef>
                <a:spcPts val="1600"/>
              </a:spcBef>
              <a:spcAft>
                <a:spcPts val="1600"/>
              </a:spcAft>
              <a:buNone/>
            </a:pPr>
            <a:r>
              <a:rPr lang="en"/>
              <a:t>Brukeropplevelse</a:t>
            </a:r>
            <a:endParaRPr/>
          </a:p>
        </p:txBody>
      </p:sp>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Webdesign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Formål</a:t>
            </a:r>
            <a:endParaRPr b="1"/>
          </a:p>
          <a:p>
            <a:pPr indent="0" lvl="0" marL="0" rtl="0">
              <a:spcBef>
                <a:spcPts val="1600"/>
              </a:spcBef>
              <a:spcAft>
                <a:spcPts val="0"/>
              </a:spcAft>
              <a:buNone/>
            </a:pPr>
            <a:r>
              <a:rPr lang="en"/>
              <a:t>Utforming/virkemidler</a:t>
            </a:r>
            <a:endParaRPr/>
          </a:p>
          <a:p>
            <a:pPr indent="0" lvl="0" marL="0" rtl="0">
              <a:spcBef>
                <a:spcPts val="1600"/>
              </a:spcBef>
              <a:spcAft>
                <a:spcPts val="1600"/>
              </a:spcAft>
              <a:buNone/>
            </a:pPr>
            <a:r>
              <a:rPr lang="en"/>
              <a:t>Brukeropplevelse</a:t>
            </a:r>
            <a:endParaRPr/>
          </a:p>
        </p:txBody>
      </p:sp>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Webdesign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Formål</a:t>
            </a:r>
            <a:endParaRPr/>
          </a:p>
          <a:p>
            <a:pPr indent="0" lvl="0" marL="0" rtl="0">
              <a:spcBef>
                <a:spcPts val="1600"/>
              </a:spcBef>
              <a:spcAft>
                <a:spcPts val="0"/>
              </a:spcAft>
              <a:buNone/>
            </a:pPr>
            <a:r>
              <a:rPr b="1" lang="en"/>
              <a:t>Utforming/virkemidler</a:t>
            </a:r>
            <a:endParaRPr b="1"/>
          </a:p>
          <a:p>
            <a:pPr indent="0" lvl="0" marL="0" rtl="0">
              <a:spcBef>
                <a:spcPts val="1600"/>
              </a:spcBef>
              <a:spcAft>
                <a:spcPts val="1600"/>
              </a:spcAft>
              <a:buNone/>
            </a:pPr>
            <a:r>
              <a:rPr lang="en"/>
              <a:t>Brukeropplevelse</a:t>
            </a:r>
            <a:endParaRPr/>
          </a:p>
        </p:txBody>
      </p:sp>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Webdesign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Formål</a:t>
            </a:r>
            <a:endParaRPr/>
          </a:p>
          <a:p>
            <a:pPr indent="0" lvl="0" marL="0" rtl="0">
              <a:spcBef>
                <a:spcPts val="1600"/>
              </a:spcBef>
              <a:spcAft>
                <a:spcPts val="0"/>
              </a:spcAft>
              <a:buNone/>
            </a:pPr>
            <a:r>
              <a:rPr lang="en"/>
              <a:t>Utforming/virkemidler</a:t>
            </a:r>
            <a:endParaRPr/>
          </a:p>
          <a:p>
            <a:pPr indent="0" lvl="0" marL="0" rtl="0">
              <a:spcBef>
                <a:spcPts val="1600"/>
              </a:spcBef>
              <a:spcAft>
                <a:spcPts val="1600"/>
              </a:spcAft>
              <a:buNone/>
            </a:pPr>
            <a:r>
              <a:rPr b="1" lang="en"/>
              <a:t>Brukeropplevelse</a:t>
            </a:r>
            <a:endParaRPr b="1"/>
          </a:p>
        </p:txBody>
      </p:sp>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Webdesign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